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Nothing to dictate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Dictate: why you started this (3 to 5 sentences) and the problem in one sentence. Replace the red prompt text with your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Dictate: what changed recently for makers (or say the problem is old and nobody built the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Dictate the four boxes, three bullets each, in your words. The prompts list the raw material on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table. Re-read the eleven prices the day before you upload.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Dictate: why the incumbents haven't built the watch (one or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Needs one library or Census figure for the size of the market, with its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chart. Texas as the newest state; Dallas-Fort Worth as the beachhead the class is framed around.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Needs: one or two sourced demographic lines (census, NEA or a trade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or three ten-minute maker conversations this week. Candidates: Pottery Boys (said yes Oct 20), Hil-Dee Bates, littleWolf, Dirty Dog.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Dictate: the campaign (name, dates, channel, what success looks like). What ran, then what is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library source once section IV has its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JOUR 3270 · MARKETING PLAN · FALL 2026</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1</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Live at applyseason.com since October 2026. Ten states. $10 a month or $60 a year for alerts; the watch list is free. No ads, ever.</a:t>
            </a:r>
            <a:endParaRPr lang="en-US" sz="950" dirty="0"/>
          </a:p>
        </p:txBody>
      </p:sp>
      <p:sp>
        <p:nvSpPr>
          <p:cNvPr id="6" name="kicker"/>
          <p:cNvSpPr txBox="1"/>
          <p:nvPr/>
        </p:nvSpPr>
        <p:spPr>
          <a:xfrm>
            <a:off x="609905" y="1554480"/>
            <a:ext cx="5486400" cy="274320"/>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MARKETING PLAN</a:t>
            </a:r>
            <a:endParaRPr lang="en-US" sz="1200" dirty="0"/>
          </a:p>
        </p:txBody>
      </p:sp>
      <p:sp>
        <p:nvSpPr>
          <p:cNvPr id="7" name="headline"/>
          <p:cNvSpPr txBox="1"/>
          <p:nvPr/>
        </p:nvSpPr>
        <p:spPr>
          <a:xfrm>
            <a:off x="548640" y="1874520"/>
            <a:ext cx="10789920" cy="1280160"/>
          </a:xfrm>
          <a:prstGeom prst="rect">
            <a:avLst/>
          </a:prstGeom>
          <a:noFill/>
          <a:ln/>
        </p:spPr>
        <p:txBody>
          <a:bodyPr wrap="square" lIns="0" tIns="0" rIns="0" bIns="0" rtlCol="0" anchor="ctr"/>
          <a:lstStyle/>
          <a:p>
            <a:pPr indent="0" marL="0">
              <a:buNone/>
            </a:pPr>
            <a:r>
              <a:rPr lang="en-US" sz="7600" b="1" dirty="0">
                <a:solidFill>
                  <a:srgbClr val="362B20"/>
                </a:solidFill>
                <a:latin typeface="Caveat" pitchFamily="34" charset="0"/>
                <a:ea typeface="Caveat" pitchFamily="34" charset="-122"/>
                <a:cs typeface="Caveat" pitchFamily="34" charset="-120"/>
              </a:rPr>
              <a:t>Your shows, watched.</a:t>
            </a:r>
            <a:endParaRPr lang="en-US" sz="7600" dirty="0"/>
          </a:p>
        </p:txBody>
      </p:sp>
      <p:sp>
        <p:nvSpPr>
          <p:cNvPr id="8" name="product sentence"/>
          <p:cNvSpPr txBox="1"/>
          <p:nvPr/>
        </p:nvSpPr>
        <p:spPr>
          <a:xfrm>
            <a:off x="609905" y="3337560"/>
            <a:ext cx="6949440" cy="1005840"/>
          </a:xfrm>
          <a:prstGeom prst="rect">
            <a:avLst/>
          </a:prstGeom>
          <a:noFill/>
          <a:ln/>
        </p:spPr>
        <p:txBody>
          <a:bodyPr wrap="square" lIns="0" tIns="0" rIns="0" bIns="0" rtlCol="0" anchor="t"/>
          <a:lstStyle/>
          <a:p>
            <a:pPr indent="0" marL="0">
              <a:buNone/>
            </a:pPr>
            <a:r>
              <a:rPr lang="en-US" sz="1800" dirty="0">
                <a:solidFill>
                  <a:srgbClr val="362B20"/>
                </a:solidFill>
                <a:latin typeface="Inter" pitchFamily="34" charset="0"/>
                <a:ea typeface="Inter" pitchFamily="34" charset="-122"/>
                <a:cs typeface="Inter" pitchFamily="34" charset="-120"/>
              </a:rPr>
              <a:t>Apply Season watches the official pages of the craft shows a maker applies to, and tells them the moment an application opens, a deadline moves, or a fee changes.</a:t>
            </a:r>
            <a:endParaRPr lang="en-US" sz="1800" dirty="0"/>
          </a:p>
        </p:txBody>
      </p:sp>
      <p:sp>
        <p:nvSpPr>
          <p:cNvPr id="9" name="card"/>
          <p:cNvSpPr/>
          <p:nvPr/>
        </p:nvSpPr>
        <p:spPr>
          <a:xfrm rot="30000">
            <a:off x="8001000" y="4160520"/>
            <a:ext cx="3383280" cy="1417320"/>
          </a:xfrm>
          <a:prstGeom prst="roundRect">
            <a:avLst>
              <a:gd name="adj" fmla="val 516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10" name="tape"/>
          <p:cNvSpPr/>
          <p:nvPr/>
        </p:nvSpPr>
        <p:spPr>
          <a:xfrm rot="-180000">
            <a:off x="9308592" y="4078224"/>
            <a:ext cx="768096" cy="173736"/>
          </a:xfrm>
          <a:prstGeom prst="rect">
            <a:avLst/>
          </a:prstGeom>
          <a:solidFill>
            <a:srgbClr val="EAD3A0"/>
          </a:solidFill>
          <a:ln w="12700">
            <a:solidFill>
              <a:srgbClr val="EAD3A0"/>
            </a:solidFill>
            <a:prstDash val="solid"/>
          </a:ln>
        </p:spPr>
      </p:sp>
      <p:sp>
        <p:nvSpPr>
          <p:cNvPr id="11" name="tape stripe"/>
          <p:cNvSpPr/>
          <p:nvPr/>
        </p:nvSpPr>
        <p:spPr>
          <a:xfrm rot="-180000">
            <a:off x="9363456" y="4078224"/>
            <a:ext cx="27432" cy="173736"/>
          </a:xfrm>
          <a:prstGeom prst="rect">
            <a:avLst/>
          </a:prstGeom>
          <a:solidFill>
            <a:srgbClr val="CFA05F"/>
          </a:solidFill>
          <a:ln w="12700">
            <a:solidFill>
              <a:srgbClr val="CFA05F"/>
            </a:solidFill>
            <a:prstDash val="solid"/>
          </a:ln>
        </p:spPr>
      </p:sp>
      <p:sp>
        <p:nvSpPr>
          <p:cNvPr id="12" name="tape stripe"/>
          <p:cNvSpPr/>
          <p:nvPr/>
        </p:nvSpPr>
        <p:spPr>
          <a:xfrm rot="-180000">
            <a:off x="9491472" y="4078224"/>
            <a:ext cx="27432" cy="173736"/>
          </a:xfrm>
          <a:prstGeom prst="rect">
            <a:avLst/>
          </a:prstGeom>
          <a:solidFill>
            <a:srgbClr val="CFA05F"/>
          </a:solidFill>
          <a:ln w="12700">
            <a:solidFill>
              <a:srgbClr val="CFA05F"/>
            </a:solidFill>
            <a:prstDash val="solid"/>
          </a:ln>
        </p:spPr>
      </p:sp>
      <p:sp>
        <p:nvSpPr>
          <p:cNvPr id="13" name="tape stripe"/>
          <p:cNvSpPr/>
          <p:nvPr/>
        </p:nvSpPr>
        <p:spPr>
          <a:xfrm rot="-180000">
            <a:off x="9619488" y="4078224"/>
            <a:ext cx="27432" cy="173736"/>
          </a:xfrm>
          <a:prstGeom prst="rect">
            <a:avLst/>
          </a:prstGeom>
          <a:solidFill>
            <a:srgbClr val="CFA05F"/>
          </a:solidFill>
          <a:ln w="12700">
            <a:solidFill>
              <a:srgbClr val="CFA05F"/>
            </a:solidFill>
            <a:prstDash val="solid"/>
          </a:ln>
        </p:spPr>
      </p:sp>
      <p:sp>
        <p:nvSpPr>
          <p:cNvPr id="14" name="tape stripe"/>
          <p:cNvSpPr/>
          <p:nvPr/>
        </p:nvSpPr>
        <p:spPr>
          <a:xfrm rot="-180000">
            <a:off x="9747504" y="4078224"/>
            <a:ext cx="27432" cy="173736"/>
          </a:xfrm>
          <a:prstGeom prst="rect">
            <a:avLst/>
          </a:prstGeom>
          <a:solidFill>
            <a:srgbClr val="CFA05F"/>
          </a:solidFill>
          <a:ln w="12700">
            <a:solidFill>
              <a:srgbClr val="CFA05F"/>
            </a:solidFill>
            <a:prstDash val="solid"/>
          </a:ln>
        </p:spPr>
      </p:sp>
      <p:sp>
        <p:nvSpPr>
          <p:cNvPr id="15" name="tape stripe"/>
          <p:cNvSpPr/>
          <p:nvPr/>
        </p:nvSpPr>
        <p:spPr>
          <a:xfrm rot="-180000">
            <a:off x="9875520" y="4078224"/>
            <a:ext cx="27432" cy="173736"/>
          </a:xfrm>
          <a:prstGeom prst="rect">
            <a:avLst/>
          </a:prstGeom>
          <a:solidFill>
            <a:srgbClr val="CFA05F"/>
          </a:solidFill>
          <a:ln w="12700">
            <a:solidFill>
              <a:srgbClr val="CFA05F"/>
            </a:solidFill>
            <a:prstDash val="solid"/>
          </a:ln>
        </p:spPr>
      </p:sp>
      <p:sp>
        <p:nvSpPr>
          <p:cNvPr id="16" name="tape stripe"/>
          <p:cNvSpPr/>
          <p:nvPr/>
        </p:nvSpPr>
        <p:spPr>
          <a:xfrm rot="-180000">
            <a:off x="10003536" y="4078224"/>
            <a:ext cx="27432" cy="173736"/>
          </a:xfrm>
          <a:prstGeom prst="rect">
            <a:avLst/>
          </a:prstGeom>
          <a:solidFill>
            <a:srgbClr val="CFA05F"/>
          </a:solidFill>
          <a:ln w="12700">
            <a:solidFill>
              <a:srgbClr val="CFA05F"/>
            </a:solidFill>
            <a:prstDash val="solid"/>
          </a:ln>
        </p:spPr>
      </p:sp>
      <p:sp>
        <p:nvSpPr>
          <p:cNvPr id="17" name="prepared by"/>
          <p:cNvSpPr txBox="1"/>
          <p:nvPr/>
        </p:nvSpPr>
        <p:spPr>
          <a:xfrm>
            <a:off x="8202168" y="4343400"/>
            <a:ext cx="3017520" cy="228600"/>
          </a:xfrm>
          <a:prstGeom prst="rect">
            <a:avLst/>
          </a:prstGeom>
          <a:noFill/>
          <a:ln/>
        </p:spPr>
        <p:txBody>
          <a:bodyPr wrap="square" lIns="0" tIns="0" rIns="0" bIns="0" rtlCol="0" anchor="t"/>
          <a:lstStyle/>
          <a:p>
            <a:pPr indent="0" marL="0">
              <a:buNone/>
            </a:pPr>
            <a:r>
              <a:rPr lang="en-US" sz="1100" dirty="0">
                <a:solidFill>
                  <a:srgbClr val="6E6252"/>
                </a:solidFill>
                <a:latin typeface="Inter" pitchFamily="34" charset="0"/>
                <a:ea typeface="Inter" pitchFamily="34" charset="-122"/>
                <a:cs typeface="Inter" pitchFamily="34" charset="-120"/>
              </a:rPr>
              <a:t>Prepared by</a:t>
            </a:r>
            <a:endParaRPr lang="en-US" sz="1100" dirty="0"/>
          </a:p>
        </p:txBody>
      </p:sp>
      <p:sp>
        <p:nvSpPr>
          <p:cNvPr id="18" name="author"/>
          <p:cNvSpPr txBox="1"/>
          <p:nvPr/>
        </p:nvSpPr>
        <p:spPr>
          <a:xfrm>
            <a:off x="8202168" y="4553712"/>
            <a:ext cx="3017520" cy="365760"/>
          </a:xfrm>
          <a:prstGeom prst="rect">
            <a:avLst/>
          </a:prstGeom>
          <a:noFill/>
          <a:ln/>
        </p:spPr>
        <p:txBody>
          <a:bodyPr wrap="square" lIns="0" tIns="0" rIns="0" bIns="0" rtlCol="0" anchor="t"/>
          <a:lstStyle/>
          <a:p>
            <a:pPr indent="0" marL="0">
              <a:buNone/>
            </a:pPr>
            <a:r>
              <a:rPr lang="en-US" sz="2000" b="1" dirty="0">
                <a:solidFill>
                  <a:srgbClr val="362B20"/>
                </a:solidFill>
                <a:latin typeface="Inter" pitchFamily="34" charset="0"/>
                <a:ea typeface="Inter" pitchFamily="34" charset="-122"/>
                <a:cs typeface="Inter" pitchFamily="34" charset="-120"/>
              </a:rPr>
              <a:t>Brandyn Ippolito</a:t>
            </a:r>
            <a:endParaRPr lang="en-US" sz="2000" dirty="0"/>
          </a:p>
        </p:txBody>
      </p:sp>
      <p:sp>
        <p:nvSpPr>
          <p:cNvPr id="19" name="course line"/>
          <p:cNvSpPr txBox="1"/>
          <p:nvPr/>
        </p:nvSpPr>
        <p:spPr>
          <a:xfrm>
            <a:off x="8202168" y="4919472"/>
            <a:ext cx="3017520" cy="548640"/>
          </a:xfrm>
          <a:prstGeom prst="rect">
            <a:avLst/>
          </a:prstGeom>
          <a:noFill/>
          <a:ln/>
        </p:spPr>
        <p:txBody>
          <a:bodyPr wrap="square" lIns="0" tIns="0" rIns="0" bIns="0" rtlCol="0" anchor="t"/>
          <a:lstStyle/>
          <a:p>
            <a:pPr indent="0" marL="0">
              <a:buNone/>
            </a:pPr>
            <a:r>
              <a:rPr lang="en-US" sz="1050" dirty="0">
                <a:solidFill>
                  <a:srgbClr val="6E6252"/>
                </a:solidFill>
                <a:latin typeface="Inter" pitchFamily="34" charset="0"/>
                <a:ea typeface="Inter" pitchFamily="34" charset="-122"/>
                <a:cs typeface="Inter" pitchFamily="34" charset="-120"/>
              </a:rPr>
              <a:t>University of North Texas · Media Entrepreneurship · Prof. Mark Willis · November 2026</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 · SITUATION ANALYSIS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2</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Quotes: r/CraftFairs (Nov 13, 2025) and the Art Fair Insiders forum (2017), read October 2026. Dates: the project record.</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Why this business, and what it fixes</a:t>
            </a:r>
            <a:endParaRPr lang="en-US" sz="4000" dirty="0"/>
          </a:p>
        </p:txBody>
      </p:sp>
      <p:sp>
        <p:nvSpPr>
          <p:cNvPr id="8" name="his words box"/>
          <p:cNvSpPr/>
          <p:nvPr/>
        </p:nvSpPr>
        <p:spPr>
          <a:xfrm>
            <a:off x="609905" y="1737360"/>
            <a:ext cx="5852160" cy="3054096"/>
          </a:xfrm>
          <a:prstGeom prst="roundRect">
            <a:avLst>
              <a:gd name="adj" fmla="val 2395"/>
            </a:avLst>
          </a:prstGeom>
          <a:solidFill>
            <a:srgbClr val="E9DDC4">
              <a:alpha val="0"/>
            </a:srgbClr>
          </a:solidFill>
          <a:ln w="25400">
            <a:solidFill>
              <a:srgbClr val="C8322B"/>
            </a:solidFill>
            <a:prstDash val="dash"/>
          </a:ln>
        </p:spPr>
      </p:sp>
      <p:sp>
        <p:nvSpPr>
          <p:cNvPr id="9" name="tag"/>
          <p:cNvSpPr/>
          <p:nvPr/>
        </p:nvSpPr>
        <p:spPr>
          <a:xfrm>
            <a:off x="747065" y="1627632"/>
            <a:ext cx="1508760" cy="219456"/>
          </a:xfrm>
          <a:prstGeom prst="roundRect">
            <a:avLst>
              <a:gd name="adj" fmla="val 50000"/>
            </a:avLst>
          </a:prstGeom>
          <a:solidFill>
            <a:srgbClr val="C8322B"/>
          </a:solidFill>
          <a:ln w="12700">
            <a:solidFill>
              <a:srgbClr val="C8322B"/>
            </a:solidFill>
            <a:prstDash val="solid"/>
          </a:ln>
        </p:spPr>
      </p:sp>
      <p:sp>
        <p:nvSpPr>
          <p:cNvPr id="10" name="tag text"/>
          <p:cNvSpPr txBox="1"/>
          <p:nvPr/>
        </p:nvSpPr>
        <p:spPr>
          <a:xfrm>
            <a:off x="747065" y="1627632"/>
            <a:ext cx="1508760"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a:t>
            </a:r>
            <a:endParaRPr lang="en-US" sz="850" dirty="0"/>
          </a:p>
        </p:txBody>
      </p:sp>
      <p:sp>
        <p:nvSpPr>
          <p:cNvPr id="11" name="prompt heading"/>
          <p:cNvSpPr txBox="1"/>
          <p:nvPr/>
        </p:nvSpPr>
        <p:spPr>
          <a:xfrm>
            <a:off x="811073" y="1920240"/>
            <a:ext cx="544982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Why I started this</a:t>
            </a:r>
            <a:endParaRPr lang="en-US" sz="2100" dirty="0"/>
          </a:p>
        </p:txBody>
      </p:sp>
      <p:sp>
        <p:nvSpPr>
          <p:cNvPr id="12" name="Brandyn&amp;apos;s words go here"/>
          <p:cNvSpPr txBox="1"/>
          <p:nvPr/>
        </p:nvSpPr>
        <p:spPr>
          <a:xfrm>
            <a:off x="811073" y="2286000"/>
            <a:ext cx="5449824" cy="2368296"/>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Who you were when you noticed the problem (the adjuster, the collision manager, the builder who hunts for problems) and what you saw makers missing. Three to five sentences, as you'd say them out loud.</a:t>
            </a:r>
            <a:endParaRPr lang="en-US" sz="1200" dirty="0"/>
          </a:p>
          <a:p>
            <a:pPr indent="0" marL="0">
              <a:buNone/>
            </a:pPr>
            <a:endParaRPr lang="en-US" sz="1200" dirty="0"/>
          </a:p>
          <a:p>
            <a:pPr indent="0" marL="0">
              <a:buNone/>
            </a:pPr>
            <a:r>
              <a:rPr lang="en-US" sz="1200" dirty="0">
                <a:solidFill>
                  <a:srgbClr val="9E241E"/>
                </a:solidFill>
                <a:latin typeface="Inter" pitchFamily="34" charset="0"/>
                <a:ea typeface="Inter" pitchFamily="34" charset="-122"/>
                <a:cs typeface="Inter" pitchFamily="34" charset="-120"/>
              </a:rPr>
              <a:t>Then the problem in one sentence: what a maker loses when an application window closes unseen: the show, the season, the backup show they let go while waiting on the first choice.</a:t>
            </a:r>
            <a:endParaRPr lang="en-US" sz="1200" dirty="0"/>
          </a:p>
        </p:txBody>
      </p:sp>
      <p:sp>
        <p:nvSpPr>
          <p:cNvPr id="13" name="card"/>
          <p:cNvSpPr/>
          <p:nvPr/>
        </p:nvSpPr>
        <p:spPr>
          <a:xfrm>
            <a:off x="6766560" y="1737360"/>
            <a:ext cx="4800600" cy="987552"/>
          </a:xfrm>
          <a:prstGeom prst="roundRect">
            <a:avLst>
              <a:gd name="adj" fmla="val 7407"/>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14" name="tape"/>
          <p:cNvSpPr/>
          <p:nvPr/>
        </p:nvSpPr>
        <p:spPr>
          <a:xfrm rot="-180000">
            <a:off x="8782812" y="1655064"/>
            <a:ext cx="768096" cy="173736"/>
          </a:xfrm>
          <a:prstGeom prst="rect">
            <a:avLst/>
          </a:prstGeom>
          <a:solidFill>
            <a:srgbClr val="EAD3A0"/>
          </a:solidFill>
          <a:ln w="12700">
            <a:solidFill>
              <a:srgbClr val="EAD3A0"/>
            </a:solidFill>
            <a:prstDash val="solid"/>
          </a:ln>
        </p:spPr>
      </p:sp>
      <p:sp>
        <p:nvSpPr>
          <p:cNvPr id="15" name="tape stripe"/>
          <p:cNvSpPr/>
          <p:nvPr/>
        </p:nvSpPr>
        <p:spPr>
          <a:xfrm rot="-180000">
            <a:off x="8837676" y="1655064"/>
            <a:ext cx="27432" cy="173736"/>
          </a:xfrm>
          <a:prstGeom prst="rect">
            <a:avLst/>
          </a:prstGeom>
          <a:solidFill>
            <a:srgbClr val="CFA05F"/>
          </a:solidFill>
          <a:ln w="12700">
            <a:solidFill>
              <a:srgbClr val="CFA05F"/>
            </a:solidFill>
            <a:prstDash val="solid"/>
          </a:ln>
        </p:spPr>
      </p:sp>
      <p:sp>
        <p:nvSpPr>
          <p:cNvPr id="16" name="tape stripe"/>
          <p:cNvSpPr/>
          <p:nvPr/>
        </p:nvSpPr>
        <p:spPr>
          <a:xfrm rot="-180000">
            <a:off x="8965692" y="1655064"/>
            <a:ext cx="27432" cy="173736"/>
          </a:xfrm>
          <a:prstGeom prst="rect">
            <a:avLst/>
          </a:prstGeom>
          <a:solidFill>
            <a:srgbClr val="CFA05F"/>
          </a:solidFill>
          <a:ln w="12700">
            <a:solidFill>
              <a:srgbClr val="CFA05F"/>
            </a:solidFill>
            <a:prstDash val="solid"/>
          </a:ln>
        </p:spPr>
      </p:sp>
      <p:sp>
        <p:nvSpPr>
          <p:cNvPr id="17" name="tape stripe"/>
          <p:cNvSpPr/>
          <p:nvPr/>
        </p:nvSpPr>
        <p:spPr>
          <a:xfrm rot="-180000">
            <a:off x="9093708" y="1655064"/>
            <a:ext cx="27432" cy="173736"/>
          </a:xfrm>
          <a:prstGeom prst="rect">
            <a:avLst/>
          </a:prstGeom>
          <a:solidFill>
            <a:srgbClr val="CFA05F"/>
          </a:solidFill>
          <a:ln w="12700">
            <a:solidFill>
              <a:srgbClr val="CFA05F"/>
            </a:solidFill>
            <a:prstDash val="solid"/>
          </a:ln>
        </p:spPr>
      </p:sp>
      <p:sp>
        <p:nvSpPr>
          <p:cNvPr id="18" name="tape stripe"/>
          <p:cNvSpPr/>
          <p:nvPr/>
        </p:nvSpPr>
        <p:spPr>
          <a:xfrm rot="-180000">
            <a:off x="9221724" y="1655064"/>
            <a:ext cx="27432" cy="173736"/>
          </a:xfrm>
          <a:prstGeom prst="rect">
            <a:avLst/>
          </a:prstGeom>
          <a:solidFill>
            <a:srgbClr val="CFA05F"/>
          </a:solidFill>
          <a:ln w="12700">
            <a:solidFill>
              <a:srgbClr val="CFA05F"/>
            </a:solidFill>
            <a:prstDash val="solid"/>
          </a:ln>
        </p:spPr>
      </p:sp>
      <p:sp>
        <p:nvSpPr>
          <p:cNvPr id="19" name="tape stripe"/>
          <p:cNvSpPr/>
          <p:nvPr/>
        </p:nvSpPr>
        <p:spPr>
          <a:xfrm rot="-180000">
            <a:off x="9349740" y="1655064"/>
            <a:ext cx="27432" cy="173736"/>
          </a:xfrm>
          <a:prstGeom prst="rect">
            <a:avLst/>
          </a:prstGeom>
          <a:solidFill>
            <a:srgbClr val="CFA05F"/>
          </a:solidFill>
          <a:ln w="12700">
            <a:solidFill>
              <a:srgbClr val="CFA05F"/>
            </a:solidFill>
            <a:prstDash val="solid"/>
          </a:ln>
        </p:spPr>
      </p:sp>
      <p:sp>
        <p:nvSpPr>
          <p:cNvPr id="20" name="tape stripe"/>
          <p:cNvSpPr/>
          <p:nvPr/>
        </p:nvSpPr>
        <p:spPr>
          <a:xfrm rot="-180000">
            <a:off x="9477756" y="1655064"/>
            <a:ext cx="27432" cy="173736"/>
          </a:xfrm>
          <a:prstGeom prst="rect">
            <a:avLst/>
          </a:prstGeom>
          <a:solidFill>
            <a:srgbClr val="CFA05F"/>
          </a:solidFill>
          <a:ln w="12700">
            <a:solidFill>
              <a:srgbClr val="CFA05F"/>
            </a:solidFill>
            <a:prstDash val="solid"/>
          </a:ln>
        </p:spPr>
      </p:sp>
      <p:sp>
        <p:nvSpPr>
          <p:cNvPr id="21" name="maker quote"/>
          <p:cNvSpPr txBox="1"/>
          <p:nvPr/>
        </p:nvSpPr>
        <p:spPr>
          <a:xfrm>
            <a:off x="6967728" y="1883664"/>
            <a:ext cx="4398264" cy="475488"/>
          </a:xfrm>
          <a:prstGeom prst="rect">
            <a:avLst/>
          </a:prstGeom>
          <a:noFill/>
          <a:ln/>
        </p:spPr>
        <p:txBody>
          <a:bodyPr wrap="square" lIns="0" tIns="0" rIns="0" bIns="0" rtlCol="0" anchor="t"/>
          <a:lstStyle/>
          <a:p>
            <a:pPr indent="0" marL="0">
              <a:buNone/>
            </a:pPr>
            <a:r>
              <a:rPr lang="en-US" sz="1900" dirty="0">
                <a:solidFill>
                  <a:srgbClr val="362B20"/>
                </a:solidFill>
                <a:latin typeface="Caveat" pitchFamily="34" charset="0"/>
                <a:ea typeface="Caveat" pitchFamily="34" charset="-122"/>
                <a:cs typeface="Caveat" pitchFamily="34" charset="-120"/>
              </a:rPr>
              <a:t>“I kept missing application deadlines for events I was interested in.”</a:t>
            </a:r>
            <a:endParaRPr lang="en-US" sz="1900" dirty="0"/>
          </a:p>
        </p:txBody>
      </p:sp>
      <p:sp>
        <p:nvSpPr>
          <p:cNvPr id="22" name="quote source"/>
          <p:cNvSpPr txBox="1"/>
          <p:nvPr/>
        </p:nvSpPr>
        <p:spPr>
          <a:xfrm>
            <a:off x="6967728" y="2450592"/>
            <a:ext cx="4398264" cy="201168"/>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A maker on r/CraftFairs, November 13, 2025</a:t>
            </a:r>
            <a:endParaRPr lang="en-US" sz="1000" dirty="0"/>
          </a:p>
        </p:txBody>
      </p:sp>
      <p:sp>
        <p:nvSpPr>
          <p:cNvPr id="23" name="card"/>
          <p:cNvSpPr/>
          <p:nvPr/>
        </p:nvSpPr>
        <p:spPr>
          <a:xfrm>
            <a:off x="6766560" y="2770632"/>
            <a:ext cx="4800600" cy="987552"/>
          </a:xfrm>
          <a:prstGeom prst="roundRect">
            <a:avLst>
              <a:gd name="adj" fmla="val 7407"/>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4" name="maker quote"/>
          <p:cNvSpPr txBox="1"/>
          <p:nvPr/>
        </p:nvSpPr>
        <p:spPr>
          <a:xfrm>
            <a:off x="6967728" y="2916936"/>
            <a:ext cx="4398264" cy="475488"/>
          </a:xfrm>
          <a:prstGeom prst="rect">
            <a:avLst/>
          </a:prstGeom>
          <a:noFill/>
          <a:ln/>
        </p:spPr>
        <p:txBody>
          <a:bodyPr wrap="square" lIns="0" tIns="0" rIns="0" bIns="0" rtlCol="0" anchor="t"/>
          <a:lstStyle/>
          <a:p>
            <a:pPr indent="0" marL="0">
              <a:buNone/>
            </a:pPr>
            <a:r>
              <a:rPr lang="en-US" sz="1900" dirty="0">
                <a:solidFill>
                  <a:srgbClr val="362B20"/>
                </a:solidFill>
                <a:latin typeface="Caveat" pitchFamily="34" charset="0"/>
                <a:ea typeface="Caveat" pitchFamily="34" charset="-122"/>
                <a:cs typeface="Caveat" pitchFamily="34" charset="-120"/>
              </a:rPr>
              <a:t>“I want to know what shows have not passed their application deadline.”</a:t>
            </a:r>
            <a:endParaRPr lang="en-US" sz="1900" dirty="0"/>
          </a:p>
        </p:txBody>
      </p:sp>
      <p:sp>
        <p:nvSpPr>
          <p:cNvPr id="25" name="quote source"/>
          <p:cNvSpPr txBox="1"/>
          <p:nvPr/>
        </p:nvSpPr>
        <p:spPr>
          <a:xfrm>
            <a:off x="6967728" y="3483864"/>
            <a:ext cx="4398264" cy="201168"/>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Art Fair Insiders forum, 2017</a:t>
            </a:r>
            <a:endParaRPr lang="en-US" sz="1000" dirty="0"/>
          </a:p>
        </p:txBody>
      </p:sp>
      <p:sp>
        <p:nvSpPr>
          <p:cNvPr id="26" name="card"/>
          <p:cNvSpPr/>
          <p:nvPr/>
        </p:nvSpPr>
        <p:spPr>
          <a:xfrm>
            <a:off x="6766560" y="3803904"/>
            <a:ext cx="4800600" cy="987552"/>
          </a:xfrm>
          <a:prstGeom prst="roundRect">
            <a:avLst>
              <a:gd name="adj" fmla="val 7407"/>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7" name="maker quote"/>
          <p:cNvSpPr txBox="1"/>
          <p:nvPr/>
        </p:nvSpPr>
        <p:spPr>
          <a:xfrm>
            <a:off x="6967728" y="3950208"/>
            <a:ext cx="4398264" cy="475488"/>
          </a:xfrm>
          <a:prstGeom prst="rect">
            <a:avLst/>
          </a:prstGeom>
          <a:noFill/>
          <a:ln/>
        </p:spPr>
        <p:txBody>
          <a:bodyPr wrap="square" lIns="0" tIns="0" rIns="0" bIns="0" rtlCol="0" anchor="t"/>
          <a:lstStyle/>
          <a:p>
            <a:pPr indent="0" marL="0">
              <a:buNone/>
            </a:pPr>
            <a:r>
              <a:rPr lang="en-US" sz="1900" dirty="0">
                <a:solidFill>
                  <a:srgbClr val="362B20"/>
                </a:solidFill>
                <a:latin typeface="Caveat" pitchFamily="34" charset="0"/>
                <a:ea typeface="Caveat" pitchFamily="34" charset="-122"/>
                <a:cs typeface="Caveat" pitchFamily="34" charset="-120"/>
              </a:rPr>
              <a:t>“Some weeks I don't get to even sit at my wheel.”</a:t>
            </a:r>
            <a:endParaRPr lang="en-US" sz="1900" dirty="0"/>
          </a:p>
        </p:txBody>
      </p:sp>
      <p:sp>
        <p:nvSpPr>
          <p:cNvPr id="28" name="quote source"/>
          <p:cNvSpPr txBox="1"/>
          <p:nvPr/>
        </p:nvSpPr>
        <p:spPr>
          <a:xfrm>
            <a:off x="6967728" y="4517136"/>
            <a:ext cx="4398264" cy="201168"/>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A potter, on the hours the paperwork takes</a:t>
            </a:r>
            <a:endParaRPr lang="en-US" sz="1000" dirty="0"/>
          </a:p>
        </p:txBody>
      </p:sp>
      <p:sp>
        <p:nvSpPr>
          <p:cNvPr id="29" name="timeline rail"/>
          <p:cNvSpPr/>
          <p:nvPr/>
        </p:nvSpPr>
        <p:spPr>
          <a:xfrm>
            <a:off x="609905" y="5285232"/>
            <a:ext cx="10972800" cy="0"/>
          </a:xfrm>
          <a:prstGeom prst="line">
            <a:avLst/>
          </a:prstGeom>
          <a:noFill/>
          <a:ln w="31750">
            <a:solidFill>
              <a:srgbClr val="362B20">
                <a:alpha val="60000"/>
              </a:srgbClr>
            </a:solidFill>
            <a:prstDash val="solid"/>
          </a:ln>
        </p:spPr>
      </p:sp>
      <p:sp>
        <p:nvSpPr>
          <p:cNvPr id="30" name="timeline stop"/>
          <p:cNvSpPr/>
          <p:nvPr/>
        </p:nvSpPr>
        <p:spPr>
          <a:xfrm>
            <a:off x="481889" y="5157216"/>
            <a:ext cx="256032" cy="256032"/>
          </a:xfrm>
          <a:prstGeom prst="ellipse">
            <a:avLst/>
          </a:prstGeom>
          <a:solidFill>
            <a:srgbClr val="C8322B"/>
          </a:solidFill>
          <a:ln w="38100">
            <a:solidFill>
              <a:srgbClr val="FFFDF7"/>
            </a:solidFill>
            <a:prstDash val="solid"/>
          </a:ln>
        </p:spPr>
      </p:sp>
      <p:sp>
        <p:nvSpPr>
          <p:cNvPr id="31" name="timeline date"/>
          <p:cNvSpPr txBox="1"/>
          <p:nvPr/>
        </p:nvSpPr>
        <p:spPr>
          <a:xfrm>
            <a:off x="609905" y="5468112"/>
            <a:ext cx="2468880" cy="228600"/>
          </a:xfrm>
          <a:prstGeom prst="rect">
            <a:avLst/>
          </a:prstGeom>
          <a:noFill/>
          <a:ln/>
        </p:spPr>
        <p:txBody>
          <a:bodyPr wrap="square" lIns="0" tIns="0" rIns="0" bIns="0" rtlCol="0" anchor="t"/>
          <a:lstStyle/>
          <a:p>
            <a:pPr indent="0" marL="0">
              <a:buNone/>
            </a:pPr>
            <a:r>
              <a:rPr lang="en-US" sz="1050" b="1" spc="100" kern="0" dirty="0">
                <a:solidFill>
                  <a:srgbClr val="C8322B"/>
                </a:solidFill>
                <a:latin typeface="Inter" pitchFamily="34" charset="0"/>
                <a:ea typeface="Inter" pitchFamily="34" charset="-122"/>
                <a:cs typeface="Inter" pitchFamily="34" charset="-120"/>
              </a:rPr>
              <a:t>SEPT 14, 2026</a:t>
            </a:r>
            <a:endParaRPr lang="en-US" sz="1050" dirty="0"/>
          </a:p>
        </p:txBody>
      </p:sp>
      <p:sp>
        <p:nvSpPr>
          <p:cNvPr id="32" name="timeline event"/>
          <p:cNvSpPr txBox="1"/>
          <p:nvPr/>
        </p:nvSpPr>
        <p:spPr>
          <a:xfrm>
            <a:off x="609905" y="5669280"/>
            <a:ext cx="2468880" cy="64008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Problem heard; ten Virginia shows tested against the incumbents</a:t>
            </a:r>
            <a:endParaRPr lang="en-US" sz="1150" dirty="0"/>
          </a:p>
        </p:txBody>
      </p:sp>
      <p:sp>
        <p:nvSpPr>
          <p:cNvPr id="33" name="timeline stop"/>
          <p:cNvSpPr/>
          <p:nvPr/>
        </p:nvSpPr>
        <p:spPr>
          <a:xfrm>
            <a:off x="3225089" y="5157216"/>
            <a:ext cx="256032" cy="256032"/>
          </a:xfrm>
          <a:prstGeom prst="ellipse">
            <a:avLst/>
          </a:prstGeom>
          <a:solidFill>
            <a:srgbClr val="C8322B"/>
          </a:solidFill>
          <a:ln w="38100">
            <a:solidFill>
              <a:srgbClr val="FFFDF7"/>
            </a:solidFill>
            <a:prstDash val="solid"/>
          </a:ln>
        </p:spPr>
      </p:sp>
      <p:sp>
        <p:nvSpPr>
          <p:cNvPr id="34" name="timeline date"/>
          <p:cNvSpPr txBox="1"/>
          <p:nvPr/>
        </p:nvSpPr>
        <p:spPr>
          <a:xfrm>
            <a:off x="3353105" y="5468112"/>
            <a:ext cx="2468880" cy="228600"/>
          </a:xfrm>
          <a:prstGeom prst="rect">
            <a:avLst/>
          </a:prstGeom>
          <a:noFill/>
          <a:ln/>
        </p:spPr>
        <p:txBody>
          <a:bodyPr wrap="square" lIns="0" tIns="0" rIns="0" bIns="0" rtlCol="0" anchor="t"/>
          <a:lstStyle/>
          <a:p>
            <a:pPr indent="0" marL="0">
              <a:buNone/>
            </a:pPr>
            <a:r>
              <a:rPr lang="en-US" sz="1050" b="1" spc="100" kern="0" dirty="0">
                <a:solidFill>
                  <a:srgbClr val="C8322B"/>
                </a:solidFill>
                <a:latin typeface="Inter" pitchFamily="34" charset="0"/>
                <a:ea typeface="Inter" pitchFamily="34" charset="-122"/>
                <a:cs typeface="Inter" pitchFamily="34" charset="-120"/>
              </a:rPr>
              <a:t>OCT 20</a:t>
            </a:r>
            <a:endParaRPr lang="en-US" sz="1050" dirty="0"/>
          </a:p>
        </p:txBody>
      </p:sp>
      <p:sp>
        <p:nvSpPr>
          <p:cNvPr id="35" name="timeline event"/>
          <p:cNvSpPr txBox="1"/>
          <p:nvPr/>
        </p:nvSpPr>
        <p:spPr>
          <a:xfrm>
            <a:off x="3353105" y="5669280"/>
            <a:ext cx="2468880" cy="64008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First beta maker says yes (Pottery Boys, Palm Harbor FL)</a:t>
            </a:r>
            <a:endParaRPr lang="en-US" sz="1150" dirty="0"/>
          </a:p>
        </p:txBody>
      </p:sp>
      <p:sp>
        <p:nvSpPr>
          <p:cNvPr id="36" name="timeline stop"/>
          <p:cNvSpPr/>
          <p:nvPr/>
        </p:nvSpPr>
        <p:spPr>
          <a:xfrm>
            <a:off x="5968289" y="5157216"/>
            <a:ext cx="256032" cy="256032"/>
          </a:xfrm>
          <a:prstGeom prst="ellipse">
            <a:avLst/>
          </a:prstGeom>
          <a:solidFill>
            <a:srgbClr val="C8322B"/>
          </a:solidFill>
          <a:ln w="38100">
            <a:solidFill>
              <a:srgbClr val="FFFDF7"/>
            </a:solidFill>
            <a:prstDash val="solid"/>
          </a:ln>
        </p:spPr>
      </p:sp>
      <p:sp>
        <p:nvSpPr>
          <p:cNvPr id="37" name="timeline date"/>
          <p:cNvSpPr txBox="1"/>
          <p:nvPr/>
        </p:nvSpPr>
        <p:spPr>
          <a:xfrm>
            <a:off x="6096305" y="5468112"/>
            <a:ext cx="2468880" cy="228600"/>
          </a:xfrm>
          <a:prstGeom prst="rect">
            <a:avLst/>
          </a:prstGeom>
          <a:noFill/>
          <a:ln/>
        </p:spPr>
        <p:txBody>
          <a:bodyPr wrap="square" lIns="0" tIns="0" rIns="0" bIns="0" rtlCol="0" anchor="t"/>
          <a:lstStyle/>
          <a:p>
            <a:pPr indent="0" marL="0">
              <a:buNone/>
            </a:pPr>
            <a:r>
              <a:rPr lang="en-US" sz="1050" b="1" spc="100" kern="0" dirty="0">
                <a:solidFill>
                  <a:srgbClr val="C8322B"/>
                </a:solidFill>
                <a:latin typeface="Inter" pitchFamily="34" charset="0"/>
                <a:ea typeface="Inter" pitchFamily="34" charset="-122"/>
                <a:cs typeface="Inter" pitchFamily="34" charset="-120"/>
              </a:rPr>
              <a:t>OCT 26</a:t>
            </a:r>
            <a:endParaRPr lang="en-US" sz="1050" dirty="0"/>
          </a:p>
        </p:txBody>
      </p:sp>
      <p:sp>
        <p:nvSpPr>
          <p:cNvPr id="38" name="timeline event"/>
          <p:cNvSpPr txBox="1"/>
          <p:nvPr/>
        </p:nvSpPr>
        <p:spPr>
          <a:xfrm>
            <a:off x="6096305" y="5669280"/>
            <a:ext cx="2468880" cy="64008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Change alerts and payments live on applyseason.com</a:t>
            </a:r>
            <a:endParaRPr lang="en-US" sz="1150" dirty="0"/>
          </a:p>
        </p:txBody>
      </p:sp>
      <p:sp>
        <p:nvSpPr>
          <p:cNvPr id="39" name="timeline stop"/>
          <p:cNvSpPr/>
          <p:nvPr/>
        </p:nvSpPr>
        <p:spPr>
          <a:xfrm>
            <a:off x="8711489" y="5157216"/>
            <a:ext cx="256032" cy="256032"/>
          </a:xfrm>
          <a:prstGeom prst="ellipse">
            <a:avLst/>
          </a:prstGeom>
          <a:solidFill>
            <a:srgbClr val="C8322B"/>
          </a:solidFill>
          <a:ln w="38100">
            <a:solidFill>
              <a:srgbClr val="FFFDF7"/>
            </a:solidFill>
            <a:prstDash val="solid"/>
          </a:ln>
        </p:spPr>
      </p:sp>
      <p:sp>
        <p:nvSpPr>
          <p:cNvPr id="40" name="timeline date"/>
          <p:cNvSpPr txBox="1"/>
          <p:nvPr/>
        </p:nvSpPr>
        <p:spPr>
          <a:xfrm>
            <a:off x="8839505" y="5468112"/>
            <a:ext cx="2468880" cy="228600"/>
          </a:xfrm>
          <a:prstGeom prst="rect">
            <a:avLst/>
          </a:prstGeom>
          <a:noFill/>
          <a:ln/>
        </p:spPr>
        <p:txBody>
          <a:bodyPr wrap="square" lIns="0" tIns="0" rIns="0" bIns="0" rtlCol="0" anchor="t"/>
          <a:lstStyle/>
          <a:p>
            <a:pPr indent="0" marL="0">
              <a:buNone/>
            </a:pPr>
            <a:r>
              <a:rPr lang="en-US" sz="1050" b="1" spc="100" kern="0" dirty="0">
                <a:solidFill>
                  <a:srgbClr val="C8322B"/>
                </a:solidFill>
                <a:latin typeface="Inter" pitchFamily="34" charset="0"/>
                <a:ea typeface="Inter" pitchFamily="34" charset="-122"/>
                <a:cs typeface="Inter" pitchFamily="34" charset="-120"/>
              </a:rPr>
              <a:t>NOV 1</a:t>
            </a:r>
            <a:endParaRPr lang="en-US" sz="1050" dirty="0"/>
          </a:p>
        </p:txBody>
      </p:sp>
      <p:sp>
        <p:nvSpPr>
          <p:cNvPr id="41" name="timeline event"/>
          <p:cNvSpPr txBox="1"/>
          <p:nvPr/>
        </p:nvSpPr>
        <p:spPr>
          <a:xfrm>
            <a:off x="8839505" y="5669280"/>
            <a:ext cx="2468880" cy="64008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Texas is the tenth state; 774 shows on the list</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 · SITUATION ANALYSIS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3</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Accuracy test of September 14, 2026 (Brandyn's own, ten Virginia shows against TheCraftMap Pro and Artisans Almanac); competitor read of October 29, 2026.</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 · WHAT THE MARKET LEAVES OPEN</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The listings exist. The watching doesn't.</a:t>
            </a:r>
            <a:endParaRPr lang="en-US" sz="4000" dirty="0"/>
          </a:p>
        </p:txBody>
      </p:sp>
      <p:sp>
        <p:nvSpPr>
          <p:cNvPr id="8" name="card"/>
          <p:cNvSpPr/>
          <p:nvPr/>
        </p:nvSpPr>
        <p:spPr>
          <a:xfrm rot="-36000">
            <a:off x="609905" y="1737360"/>
            <a:ext cx="3931920" cy="4434840"/>
          </a:xfrm>
          <a:prstGeom prst="roundRect">
            <a:avLst>
              <a:gd name="adj" fmla="val 1860"/>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tape"/>
          <p:cNvSpPr/>
          <p:nvPr/>
        </p:nvSpPr>
        <p:spPr>
          <a:xfrm rot="-180000">
            <a:off x="2176272" y="1655064"/>
            <a:ext cx="768096" cy="173736"/>
          </a:xfrm>
          <a:prstGeom prst="rect">
            <a:avLst/>
          </a:prstGeom>
          <a:solidFill>
            <a:srgbClr val="EAD3A0"/>
          </a:solidFill>
          <a:ln w="12700">
            <a:solidFill>
              <a:srgbClr val="EAD3A0"/>
            </a:solidFill>
            <a:prstDash val="solid"/>
          </a:ln>
        </p:spPr>
      </p:sp>
      <p:sp>
        <p:nvSpPr>
          <p:cNvPr id="10" name="tape stripe"/>
          <p:cNvSpPr/>
          <p:nvPr/>
        </p:nvSpPr>
        <p:spPr>
          <a:xfrm rot="-180000">
            <a:off x="2231136" y="1655064"/>
            <a:ext cx="27432" cy="173736"/>
          </a:xfrm>
          <a:prstGeom prst="rect">
            <a:avLst/>
          </a:prstGeom>
          <a:solidFill>
            <a:srgbClr val="CFA05F"/>
          </a:solidFill>
          <a:ln w="12700">
            <a:solidFill>
              <a:srgbClr val="CFA05F"/>
            </a:solidFill>
            <a:prstDash val="solid"/>
          </a:ln>
        </p:spPr>
      </p:sp>
      <p:sp>
        <p:nvSpPr>
          <p:cNvPr id="11" name="tape stripe"/>
          <p:cNvSpPr/>
          <p:nvPr/>
        </p:nvSpPr>
        <p:spPr>
          <a:xfrm rot="-180000">
            <a:off x="2359152" y="1655064"/>
            <a:ext cx="27432" cy="173736"/>
          </a:xfrm>
          <a:prstGeom prst="rect">
            <a:avLst/>
          </a:prstGeom>
          <a:solidFill>
            <a:srgbClr val="CFA05F"/>
          </a:solidFill>
          <a:ln w="12700">
            <a:solidFill>
              <a:srgbClr val="CFA05F"/>
            </a:solidFill>
            <a:prstDash val="solid"/>
          </a:ln>
        </p:spPr>
      </p:sp>
      <p:sp>
        <p:nvSpPr>
          <p:cNvPr id="12" name="tape stripe"/>
          <p:cNvSpPr/>
          <p:nvPr/>
        </p:nvSpPr>
        <p:spPr>
          <a:xfrm rot="-180000">
            <a:off x="2487168" y="1655064"/>
            <a:ext cx="27432" cy="173736"/>
          </a:xfrm>
          <a:prstGeom prst="rect">
            <a:avLst/>
          </a:prstGeom>
          <a:solidFill>
            <a:srgbClr val="CFA05F"/>
          </a:solidFill>
          <a:ln w="12700">
            <a:solidFill>
              <a:srgbClr val="CFA05F"/>
            </a:solidFill>
            <a:prstDash val="solid"/>
          </a:ln>
        </p:spPr>
      </p:sp>
      <p:sp>
        <p:nvSpPr>
          <p:cNvPr id="13" name="tape stripe"/>
          <p:cNvSpPr/>
          <p:nvPr/>
        </p:nvSpPr>
        <p:spPr>
          <a:xfrm rot="-180000">
            <a:off x="2615184" y="1655064"/>
            <a:ext cx="27432" cy="173736"/>
          </a:xfrm>
          <a:prstGeom prst="rect">
            <a:avLst/>
          </a:prstGeom>
          <a:solidFill>
            <a:srgbClr val="CFA05F"/>
          </a:solidFill>
          <a:ln w="12700">
            <a:solidFill>
              <a:srgbClr val="CFA05F"/>
            </a:solidFill>
            <a:prstDash val="solid"/>
          </a:ln>
        </p:spPr>
      </p:sp>
      <p:sp>
        <p:nvSpPr>
          <p:cNvPr id="14" name="tape stripe"/>
          <p:cNvSpPr/>
          <p:nvPr/>
        </p:nvSpPr>
        <p:spPr>
          <a:xfrm rot="-180000">
            <a:off x="2743200" y="1655064"/>
            <a:ext cx="27432" cy="173736"/>
          </a:xfrm>
          <a:prstGeom prst="rect">
            <a:avLst/>
          </a:prstGeom>
          <a:solidFill>
            <a:srgbClr val="CFA05F"/>
          </a:solidFill>
          <a:ln w="12700">
            <a:solidFill>
              <a:srgbClr val="CFA05F"/>
            </a:solidFill>
            <a:prstDash val="solid"/>
          </a:ln>
        </p:spPr>
      </p:sp>
      <p:sp>
        <p:nvSpPr>
          <p:cNvPr id="15" name="tape stripe"/>
          <p:cNvSpPr/>
          <p:nvPr/>
        </p:nvSpPr>
        <p:spPr>
          <a:xfrm rot="-180000">
            <a:off x="2871216" y="1655064"/>
            <a:ext cx="27432" cy="173736"/>
          </a:xfrm>
          <a:prstGeom prst="rect">
            <a:avLst/>
          </a:prstGeom>
          <a:solidFill>
            <a:srgbClr val="CFA05F"/>
          </a:solidFill>
          <a:ln w="12700">
            <a:solidFill>
              <a:srgbClr val="CFA05F"/>
            </a:solidFill>
            <a:prstDash val="solid"/>
          </a:ln>
        </p:spPr>
      </p:sp>
      <p:sp>
        <p:nvSpPr>
          <p:cNvPr id="16" name="big number"/>
          <p:cNvSpPr txBox="1"/>
          <p:nvPr/>
        </p:nvSpPr>
        <p:spPr>
          <a:xfrm>
            <a:off x="731520" y="2011680"/>
            <a:ext cx="3703320" cy="1005840"/>
          </a:xfrm>
          <a:prstGeom prst="rect">
            <a:avLst/>
          </a:prstGeom>
          <a:noFill/>
          <a:ln/>
        </p:spPr>
        <p:txBody>
          <a:bodyPr wrap="square" lIns="0" tIns="0" rIns="0" bIns="0" rtlCol="0" anchor="ctr"/>
          <a:lstStyle/>
          <a:p>
            <a:pPr algn="ctr" indent="0" marL="0">
              <a:buNone/>
            </a:pPr>
            <a:r>
              <a:rPr lang="en-US" sz="8000" b="1" dirty="0">
                <a:solidFill>
                  <a:srgbClr val="C8322B"/>
                </a:solidFill>
                <a:latin typeface="Inter" pitchFamily="34" charset="0"/>
                <a:ea typeface="Inter" pitchFamily="34" charset="-122"/>
                <a:cs typeface="Inter" pitchFamily="34" charset="-120"/>
              </a:rPr>
              <a:t>0</a:t>
            </a:r>
            <a:pPr algn="ctr" indent="0" marL="0">
              <a:buNone/>
            </a:pPr>
            <a:r>
              <a:rPr lang="en-US" sz="4000" b="1" dirty="0">
                <a:solidFill>
                  <a:srgbClr val="6E6252"/>
                </a:solidFill>
                <a:latin typeface="Inter" pitchFamily="34" charset="0"/>
                <a:ea typeface="Inter" pitchFamily="34" charset="-122"/>
                <a:cs typeface="Inter" pitchFamily="34" charset="-120"/>
              </a:rPr>
              <a:t> of </a:t>
            </a:r>
            <a:pPr algn="ctr" indent="0" marL="0">
              <a:buNone/>
            </a:pPr>
            <a:r>
              <a:rPr lang="en-US" sz="8000" b="1" dirty="0">
                <a:solidFill>
                  <a:srgbClr val="C8322B"/>
                </a:solidFill>
                <a:latin typeface="Inter" pitchFamily="34" charset="0"/>
                <a:ea typeface="Inter" pitchFamily="34" charset="-122"/>
                <a:cs typeface="Inter" pitchFamily="34" charset="-120"/>
              </a:rPr>
              <a:t>40</a:t>
            </a:r>
            <a:endParaRPr lang="en-US" sz="8000" dirty="0"/>
          </a:p>
        </p:txBody>
      </p:sp>
      <p:sp>
        <p:nvSpPr>
          <p:cNvPr id="17" name="big number label"/>
          <p:cNvSpPr txBox="1"/>
          <p:nvPr/>
        </p:nvSpPr>
        <p:spPr>
          <a:xfrm>
            <a:off x="822960" y="3017520"/>
            <a:ext cx="3520440" cy="457200"/>
          </a:xfrm>
          <a:prstGeom prst="rect">
            <a:avLst/>
          </a:prstGeom>
          <a:noFill/>
          <a:ln/>
        </p:spPr>
        <p:txBody>
          <a:bodyPr wrap="square" lIns="0" tIns="0" rIns="0" bIns="0" rtlCol="0" anchor="t"/>
          <a:lstStyle/>
          <a:p>
            <a:pPr algn="ctr" indent="0" marL="0">
              <a:buNone/>
            </a:pPr>
            <a:r>
              <a:rPr lang="en-US" sz="1250" b="1" dirty="0">
                <a:solidFill>
                  <a:srgbClr val="6E6252"/>
                </a:solidFill>
                <a:latin typeface="Inter" pitchFamily="34" charset="0"/>
                <a:ea typeface="Inter" pitchFamily="34" charset="-122"/>
                <a:cs typeface="Inter" pitchFamily="34" charset="-120"/>
              </a:rPr>
              <a:t>decisive fields right on the two paid incumbents</a:t>
            </a:r>
            <a:endParaRPr lang="en-US" sz="1250" dirty="0"/>
          </a:p>
        </p:txBody>
      </p:sp>
      <p:sp>
        <p:nvSpPr>
          <p:cNvPr id="18" name="test description"/>
          <p:cNvSpPr txBox="1"/>
          <p:nvPr/>
        </p:nvSpPr>
        <p:spPr>
          <a:xfrm>
            <a:off x="914400" y="3511296"/>
            <a:ext cx="3337560" cy="685800"/>
          </a:xfrm>
          <a:prstGeom prst="rect">
            <a:avLst/>
          </a:prstGeom>
          <a:noFill/>
          <a:ln/>
        </p:spPr>
        <p:txBody>
          <a:bodyPr wrap="square" lIns="0" tIns="0" rIns="0" bIns="0" rtlCol="0" anchor="t"/>
          <a:lstStyle/>
          <a:p>
            <a:pPr algn="ctr" indent="0" marL="0">
              <a:buNone/>
            </a:pPr>
            <a:r>
              <a:rPr lang="en-US" sz="1100" dirty="0">
                <a:solidFill>
                  <a:srgbClr val="6E6252"/>
                </a:solidFill>
                <a:latin typeface="Inter" pitchFamily="34" charset="0"/>
                <a:ea typeface="Inter" pitchFamily="34" charset="-122"/>
                <a:cs typeface="Inter" pitchFamily="34" charset="-120"/>
              </a:rPr>
              <a:t>Ten Virginia shows, four fields each (status, deadline, application fee, booth fee), checked against the organizer's own page on September 14, 2026.</a:t>
            </a:r>
            <a:endParaRPr lang="en-US" sz="1100" dirty="0"/>
          </a:p>
        </p:txBody>
      </p:sp>
      <p:sp>
        <p:nvSpPr>
          <p:cNvPr id="19" name="status pill"/>
          <p:cNvSpPr/>
          <p:nvPr/>
        </p:nvSpPr>
        <p:spPr>
          <a:xfrm>
            <a:off x="868680" y="4206240"/>
            <a:ext cx="1371600" cy="237744"/>
          </a:xfrm>
          <a:prstGeom prst="roundRect">
            <a:avLst>
              <a:gd name="adj" fmla="val 50000"/>
            </a:avLst>
          </a:prstGeom>
          <a:solidFill>
            <a:srgbClr val="F1DCC4"/>
          </a:solidFill>
          <a:ln w="12700">
            <a:solidFill>
              <a:srgbClr val="F1DCC4"/>
            </a:solidFill>
            <a:prstDash val="solid"/>
          </a:ln>
        </p:spPr>
      </p:sp>
      <p:sp>
        <p:nvSpPr>
          <p:cNvPr id="20" name="status pill text"/>
          <p:cNvSpPr txBox="1"/>
          <p:nvPr/>
        </p:nvSpPr>
        <p:spPr>
          <a:xfrm>
            <a:off x="868680" y="4206240"/>
            <a:ext cx="1371600" cy="237744"/>
          </a:xfrm>
          <a:prstGeom prst="rect">
            <a:avLst/>
          </a:prstGeom>
          <a:noFill/>
          <a:ln/>
        </p:spPr>
        <p:txBody>
          <a:bodyPr wrap="square" lIns="0" tIns="0" rIns="0" bIns="0" rtlCol="0" anchor="ctr"/>
          <a:lstStyle/>
          <a:p>
            <a:pPr algn="ctr" indent="0" marL="0">
              <a:buNone/>
            </a:pPr>
            <a:r>
              <a:rPr lang="en-US" sz="1050" b="1" dirty="0">
                <a:solidFill>
                  <a:srgbClr val="97401B"/>
                </a:solidFill>
                <a:latin typeface="Inter" pitchFamily="34" charset="0"/>
                <a:ea typeface="Inter" pitchFamily="34" charset="-122"/>
                <a:cs typeface="Inter" pitchFamily="34" charset="-120"/>
              </a:rPr>
              <a:t>TheCraftMap Pro</a:t>
            </a:r>
            <a:endParaRPr lang="en-US" sz="1050" dirty="0"/>
          </a:p>
        </p:txBody>
      </p:sp>
      <p:sp>
        <p:nvSpPr>
          <p:cNvPr id="21" name="incumbent result"/>
          <p:cNvSpPr txBox="1"/>
          <p:nvPr/>
        </p:nvSpPr>
        <p:spPr>
          <a:xfrm>
            <a:off x="2331720" y="4187952"/>
            <a:ext cx="2103120" cy="45720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0 of 40 fields right; 9 of 10 shows not listed at all</a:t>
            </a:r>
            <a:endParaRPr lang="en-US" sz="1050" dirty="0"/>
          </a:p>
        </p:txBody>
      </p:sp>
      <p:sp>
        <p:nvSpPr>
          <p:cNvPr id="22" name="status pill"/>
          <p:cNvSpPr/>
          <p:nvPr/>
        </p:nvSpPr>
        <p:spPr>
          <a:xfrm>
            <a:off x="868680" y="4754880"/>
            <a:ext cx="1371600" cy="237744"/>
          </a:xfrm>
          <a:prstGeom prst="roundRect">
            <a:avLst>
              <a:gd name="adj" fmla="val 50000"/>
            </a:avLst>
          </a:prstGeom>
          <a:solidFill>
            <a:srgbClr val="F1DCC4"/>
          </a:solidFill>
          <a:ln w="12700">
            <a:solidFill>
              <a:srgbClr val="F1DCC4"/>
            </a:solidFill>
            <a:prstDash val="solid"/>
          </a:ln>
        </p:spPr>
      </p:sp>
      <p:sp>
        <p:nvSpPr>
          <p:cNvPr id="23" name="status pill text"/>
          <p:cNvSpPr txBox="1"/>
          <p:nvPr/>
        </p:nvSpPr>
        <p:spPr>
          <a:xfrm>
            <a:off x="868680" y="4754880"/>
            <a:ext cx="1371600" cy="237744"/>
          </a:xfrm>
          <a:prstGeom prst="rect">
            <a:avLst/>
          </a:prstGeom>
          <a:noFill/>
          <a:ln/>
        </p:spPr>
        <p:txBody>
          <a:bodyPr wrap="square" lIns="0" tIns="0" rIns="0" bIns="0" rtlCol="0" anchor="ctr"/>
          <a:lstStyle/>
          <a:p>
            <a:pPr algn="ctr" indent="0" marL="0">
              <a:buNone/>
            </a:pPr>
            <a:r>
              <a:rPr lang="en-US" sz="1050" b="1" dirty="0">
                <a:solidFill>
                  <a:srgbClr val="97401B"/>
                </a:solidFill>
                <a:latin typeface="Inter" pitchFamily="34" charset="0"/>
                <a:ea typeface="Inter" pitchFamily="34" charset="-122"/>
                <a:cs typeface="Inter" pitchFamily="34" charset="-120"/>
              </a:rPr>
              <a:t>Artisans Almanac</a:t>
            </a:r>
            <a:endParaRPr lang="en-US" sz="1050" dirty="0"/>
          </a:p>
        </p:txBody>
      </p:sp>
      <p:sp>
        <p:nvSpPr>
          <p:cNvPr id="24" name="incumbent result"/>
          <p:cNvSpPr txBox="1"/>
          <p:nvPr/>
        </p:nvSpPr>
        <p:spPr>
          <a:xfrm>
            <a:off x="2331720" y="4736592"/>
            <a:ext cx="2103120" cy="45720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0 of 40 fields right</a:t>
            </a:r>
            <a:endParaRPr lang="en-US" sz="1050" dirty="0"/>
          </a:p>
        </p:txBody>
      </p:sp>
      <p:sp>
        <p:nvSpPr>
          <p:cNvPr id="25" name="status pill"/>
          <p:cNvSpPr/>
          <p:nvPr/>
        </p:nvSpPr>
        <p:spPr>
          <a:xfrm>
            <a:off x="868680" y="5303520"/>
            <a:ext cx="1371600" cy="237744"/>
          </a:xfrm>
          <a:prstGeom prst="roundRect">
            <a:avLst>
              <a:gd name="adj" fmla="val 50000"/>
            </a:avLst>
          </a:prstGeom>
          <a:solidFill>
            <a:srgbClr val="EFE4CB"/>
          </a:solidFill>
          <a:ln w="12700">
            <a:solidFill>
              <a:srgbClr val="EFE4CB"/>
            </a:solidFill>
            <a:prstDash val="solid"/>
          </a:ln>
        </p:spPr>
      </p:sp>
      <p:sp>
        <p:nvSpPr>
          <p:cNvPr id="26" name="status pill text"/>
          <p:cNvSpPr txBox="1"/>
          <p:nvPr/>
        </p:nvSpPr>
        <p:spPr>
          <a:xfrm>
            <a:off x="868680" y="5303520"/>
            <a:ext cx="1371600" cy="237744"/>
          </a:xfrm>
          <a:prstGeom prst="rect">
            <a:avLst/>
          </a:prstGeom>
          <a:noFill/>
          <a:ln/>
        </p:spPr>
        <p:txBody>
          <a:bodyPr wrap="square" lIns="0" tIns="0" rIns="0" bIns="0" rtlCol="0" anchor="ctr"/>
          <a:lstStyle/>
          <a:p>
            <a:pPr algn="ctr" indent="0" marL="0">
              <a:buNone/>
            </a:pPr>
            <a:r>
              <a:rPr lang="en-US" sz="1050" b="1" dirty="0">
                <a:solidFill>
                  <a:srgbClr val="6D5F4B"/>
                </a:solidFill>
                <a:latin typeface="Inter" pitchFamily="34" charset="0"/>
                <a:ea typeface="Inter" pitchFamily="34" charset="-122"/>
                <a:cs typeface="Inter" pitchFamily="34" charset="-120"/>
              </a:rPr>
              <a:t>ZAPP free account</a:t>
            </a:r>
            <a:endParaRPr lang="en-US" sz="1050" dirty="0"/>
          </a:p>
        </p:txBody>
      </p:sp>
      <p:sp>
        <p:nvSpPr>
          <p:cNvPr id="27" name="incumbent result"/>
          <p:cNvSpPr txBox="1"/>
          <p:nvPr/>
        </p:nvSpPr>
        <p:spPr>
          <a:xfrm>
            <a:off x="2331720" y="5285232"/>
            <a:ext cx="2103120" cy="45720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filters open applications for ZAPP-run shows only</a:t>
            </a:r>
            <a:endParaRPr lang="en-US" sz="1050" dirty="0"/>
          </a:p>
        </p:txBody>
      </p:sp>
      <p:sp>
        <p:nvSpPr>
          <p:cNvPr id="28" name="card"/>
          <p:cNvSpPr/>
          <p:nvPr/>
        </p:nvSpPr>
        <p:spPr>
          <a:xfrm>
            <a:off x="4846320" y="1737360"/>
            <a:ext cx="6720840" cy="1737360"/>
          </a:xfrm>
          <a:prstGeom prst="roundRect">
            <a:avLst>
              <a:gd name="adj" fmla="val 421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9" name="card heading"/>
          <p:cNvSpPr txBox="1"/>
          <p:nvPr/>
        </p:nvSpPr>
        <p:spPr>
          <a:xfrm>
            <a:off x="5074920" y="1874520"/>
            <a:ext cx="630936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What makers have today</a:t>
            </a:r>
            <a:endParaRPr lang="en-US" sz="1600" dirty="0"/>
          </a:p>
        </p:txBody>
      </p:sp>
      <p:sp>
        <p:nvSpPr>
          <p:cNvPr id="30" name="bullets"/>
          <p:cNvSpPr txBox="1"/>
          <p:nvPr/>
        </p:nvSpPr>
        <p:spPr>
          <a:xfrm>
            <a:off x="5074920" y="2212848"/>
            <a:ext cx="6263640" cy="123444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Application platforms (ZAPP, CaFÉ, Juried Art Services) list the shows that run on them, and only those.</a:t>
            </a:r>
            <a:endParaRPr lang="en-US" sz="1200" dirty="0"/>
          </a:p>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Listing sites (FestivalNet, Eventeny, TheCraftMap, Artisans Almanac) hold thousands of records and disclaim their own accuracy.</a:t>
            </a:r>
            <a:endParaRPr lang="en-US" sz="1200" dirty="0"/>
          </a:p>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Reminders, where they exist, fire on a fixed date. Nobody tells a maker when the organizer changes the page.</a:t>
            </a:r>
            <a:endParaRPr lang="en-US" sz="1200" dirty="0"/>
          </a:p>
        </p:txBody>
      </p:sp>
      <p:sp>
        <p:nvSpPr>
          <p:cNvPr id="31" name="card"/>
          <p:cNvSpPr/>
          <p:nvPr/>
        </p:nvSpPr>
        <p:spPr>
          <a:xfrm>
            <a:off x="4846320" y="3611880"/>
            <a:ext cx="6720840" cy="1508760"/>
          </a:xfrm>
          <a:prstGeom prst="roundRect">
            <a:avLst>
              <a:gd name="adj" fmla="val 4848"/>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32" name="card heading"/>
          <p:cNvSpPr txBox="1"/>
          <p:nvPr/>
        </p:nvSpPr>
        <p:spPr>
          <a:xfrm>
            <a:off x="5074920" y="3749040"/>
            <a:ext cx="630936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Where the demand comes from</a:t>
            </a:r>
            <a:endParaRPr lang="en-US" sz="1600" dirty="0"/>
          </a:p>
        </p:txBody>
      </p:sp>
      <p:sp>
        <p:nvSpPr>
          <p:cNvPr id="33" name="bullets"/>
          <p:cNvSpPr txBox="1"/>
          <p:nvPr/>
        </p:nvSpPr>
        <p:spPr>
          <a:xfrm>
            <a:off x="5074920" y="4087368"/>
            <a:ext cx="6263640" cy="100584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A working maker applies to 10 to 20 shows a season across several platforms and a paper calendar.</a:t>
            </a:r>
            <a:endParaRPr lang="en-US" sz="1200" dirty="0"/>
          </a:p>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Municipal, church, guild and arts-council shows publish PDF applications on their own pages. No platform watches those.</a:t>
            </a:r>
            <a:endParaRPr lang="en-US" sz="1200" dirty="0"/>
          </a:p>
          <a:p>
            <a:pPr marL="342900" indent="-342900">
              <a:spcAft>
                <a:spcPts val="500"/>
              </a:spcAft>
              <a:buSzPct val="100000"/>
              <a:buChar char="•"/>
            </a:pPr>
            <a:r>
              <a:rPr lang="en-US" sz="1200" dirty="0">
                <a:solidFill>
                  <a:srgbClr val="362B20"/>
                </a:solidFill>
                <a:latin typeface="Inter" pitchFamily="34" charset="0"/>
                <a:ea typeface="Inter" pitchFamily="34" charset="-122"/>
                <a:cs typeface="Inter" pitchFamily="34" charset="-120"/>
              </a:rPr>
              <a:t>One missed window is a lost show; a lost show is a lost month of sales.</a:t>
            </a:r>
            <a:endParaRPr lang="en-US" sz="1200" dirty="0"/>
          </a:p>
        </p:txBody>
      </p:sp>
      <p:sp>
        <p:nvSpPr>
          <p:cNvPr id="34" name="his words box"/>
          <p:cNvSpPr/>
          <p:nvPr/>
        </p:nvSpPr>
        <p:spPr>
          <a:xfrm>
            <a:off x="4846320" y="5230368"/>
            <a:ext cx="6720840" cy="1097280"/>
          </a:xfrm>
          <a:prstGeom prst="roundRect">
            <a:avLst>
              <a:gd name="adj" fmla="val 6667"/>
            </a:avLst>
          </a:prstGeom>
          <a:solidFill>
            <a:srgbClr val="E9DDC4">
              <a:alpha val="0"/>
            </a:srgbClr>
          </a:solidFill>
          <a:ln w="25400">
            <a:solidFill>
              <a:srgbClr val="C8322B"/>
            </a:solidFill>
            <a:prstDash val="dash"/>
          </a:ln>
        </p:spPr>
      </p:sp>
      <p:sp>
        <p:nvSpPr>
          <p:cNvPr id="35" name="tag"/>
          <p:cNvSpPr/>
          <p:nvPr/>
        </p:nvSpPr>
        <p:spPr>
          <a:xfrm>
            <a:off x="4983480" y="5120640"/>
            <a:ext cx="1508760" cy="219456"/>
          </a:xfrm>
          <a:prstGeom prst="roundRect">
            <a:avLst>
              <a:gd name="adj" fmla="val 50000"/>
            </a:avLst>
          </a:prstGeom>
          <a:solidFill>
            <a:srgbClr val="C8322B"/>
          </a:solidFill>
          <a:ln w="12700">
            <a:solidFill>
              <a:srgbClr val="C8322B"/>
            </a:solidFill>
            <a:prstDash val="solid"/>
          </a:ln>
        </p:spPr>
      </p:sp>
      <p:sp>
        <p:nvSpPr>
          <p:cNvPr id="36" name="tag text"/>
          <p:cNvSpPr txBox="1"/>
          <p:nvPr/>
        </p:nvSpPr>
        <p:spPr>
          <a:xfrm>
            <a:off x="4983480" y="5120640"/>
            <a:ext cx="1508760"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a:t>
            </a:r>
            <a:endParaRPr lang="en-US" sz="850" dirty="0"/>
          </a:p>
        </p:txBody>
      </p:sp>
      <p:sp>
        <p:nvSpPr>
          <p:cNvPr id="37" name="prompt heading"/>
          <p:cNvSpPr txBox="1"/>
          <p:nvPr/>
        </p:nvSpPr>
        <p:spPr>
          <a:xfrm>
            <a:off x="5047488" y="5413248"/>
            <a:ext cx="63185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What changed recently</a:t>
            </a:r>
            <a:endParaRPr lang="en-US" sz="2100" dirty="0"/>
          </a:p>
        </p:txBody>
      </p:sp>
      <p:sp>
        <p:nvSpPr>
          <p:cNvPr id="38" name="Brandyn&amp;apos;s words go here"/>
          <p:cNvSpPr txBox="1"/>
          <p:nvPr/>
        </p:nvSpPr>
        <p:spPr>
          <a:xfrm>
            <a:off x="5047488" y="5779008"/>
            <a:ext cx="6318504" cy="41148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Either what has shifted for makers lately, or the honest line: nothing changed, the problem is old and nobody built the watch.</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II · SWOT</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4</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Prompts only. The raw material and its dates are in the worksheet; the sentences on this slide are Brandyn's.</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II</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Strengths, weaknesses, opportunities, threats</a:t>
            </a:r>
            <a:endParaRPr lang="en-US" sz="4000" dirty="0"/>
          </a:p>
        </p:txBody>
      </p:sp>
      <p:sp>
        <p:nvSpPr>
          <p:cNvPr id="8" name="his words box"/>
          <p:cNvSpPr/>
          <p:nvPr/>
        </p:nvSpPr>
        <p:spPr>
          <a:xfrm>
            <a:off x="609905" y="1737360"/>
            <a:ext cx="5349240" cy="2148840"/>
          </a:xfrm>
          <a:prstGeom prst="roundRect">
            <a:avLst>
              <a:gd name="adj" fmla="val 3404"/>
            </a:avLst>
          </a:prstGeom>
          <a:solidFill>
            <a:srgbClr val="E9DDC4">
              <a:alpha val="0"/>
            </a:srgbClr>
          </a:solidFill>
          <a:ln w="25400">
            <a:solidFill>
              <a:srgbClr val="2F7D4E"/>
            </a:solidFill>
            <a:prstDash val="dash"/>
          </a:ln>
        </p:spPr>
      </p:sp>
      <p:sp>
        <p:nvSpPr>
          <p:cNvPr id="9" name="tag"/>
          <p:cNvSpPr/>
          <p:nvPr/>
        </p:nvSpPr>
        <p:spPr>
          <a:xfrm>
            <a:off x="747065" y="1627632"/>
            <a:ext cx="2496312" cy="219456"/>
          </a:xfrm>
          <a:prstGeom prst="roundRect">
            <a:avLst>
              <a:gd name="adj" fmla="val 50000"/>
            </a:avLst>
          </a:prstGeom>
          <a:solidFill>
            <a:srgbClr val="2F7D4E"/>
          </a:solidFill>
          <a:ln w="12700">
            <a:solidFill>
              <a:srgbClr val="2F7D4E"/>
            </a:solidFill>
            <a:prstDash val="solid"/>
          </a:ln>
        </p:spPr>
      </p:sp>
      <p:sp>
        <p:nvSpPr>
          <p:cNvPr id="10" name="tag text"/>
          <p:cNvSpPr txBox="1"/>
          <p:nvPr/>
        </p:nvSpPr>
        <p:spPr>
          <a:xfrm>
            <a:off x="747065" y="1627632"/>
            <a:ext cx="2496312"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STRENGTHS · BRANDYN'S WORDS</a:t>
            </a:r>
            <a:endParaRPr lang="en-US" sz="850" dirty="0"/>
          </a:p>
        </p:txBody>
      </p:sp>
      <p:sp>
        <p:nvSpPr>
          <p:cNvPr id="11" name="prompt heading"/>
          <p:cNvSpPr txBox="1"/>
          <p:nvPr/>
        </p:nvSpPr>
        <p:spPr>
          <a:xfrm>
            <a:off x="811073" y="1920240"/>
            <a:ext cx="49469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Three things we have that are real</a:t>
            </a:r>
            <a:endParaRPr lang="en-US" sz="2100" dirty="0"/>
          </a:p>
        </p:txBody>
      </p:sp>
      <p:sp>
        <p:nvSpPr>
          <p:cNvPr id="12" name="Brandyn&amp;apos;s words go here"/>
          <p:cNvSpPr txBox="1"/>
          <p:nvPr/>
        </p:nvSpPr>
        <p:spPr>
          <a:xfrm>
            <a:off x="811073" y="2286000"/>
            <a:ext cx="4946904" cy="1463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It is live, priced, and has numbers. Every record carries the date we last read the organizer's page. The ten test shows were missing or paywalled everywhere else.</a:t>
            </a:r>
            <a:endParaRPr lang="en-US" sz="1200" dirty="0"/>
          </a:p>
        </p:txBody>
      </p:sp>
      <p:sp>
        <p:nvSpPr>
          <p:cNvPr id="13" name="his words box"/>
          <p:cNvSpPr/>
          <p:nvPr/>
        </p:nvSpPr>
        <p:spPr>
          <a:xfrm>
            <a:off x="6217920" y="1737360"/>
            <a:ext cx="5349240" cy="2148840"/>
          </a:xfrm>
          <a:prstGeom prst="roundRect">
            <a:avLst>
              <a:gd name="adj" fmla="val 3404"/>
            </a:avLst>
          </a:prstGeom>
          <a:solidFill>
            <a:srgbClr val="E9DDC4">
              <a:alpha val="0"/>
            </a:srgbClr>
          </a:solidFill>
          <a:ln w="25400">
            <a:solidFill>
              <a:srgbClr val="C8322B"/>
            </a:solidFill>
            <a:prstDash val="dash"/>
          </a:ln>
        </p:spPr>
      </p:sp>
      <p:sp>
        <p:nvSpPr>
          <p:cNvPr id="14" name="tag"/>
          <p:cNvSpPr/>
          <p:nvPr/>
        </p:nvSpPr>
        <p:spPr>
          <a:xfrm>
            <a:off x="6355080" y="1627632"/>
            <a:ext cx="2578608" cy="219456"/>
          </a:xfrm>
          <a:prstGeom prst="roundRect">
            <a:avLst>
              <a:gd name="adj" fmla="val 50000"/>
            </a:avLst>
          </a:prstGeom>
          <a:solidFill>
            <a:srgbClr val="C8322B"/>
          </a:solidFill>
          <a:ln w="12700">
            <a:solidFill>
              <a:srgbClr val="C8322B"/>
            </a:solidFill>
            <a:prstDash val="solid"/>
          </a:ln>
        </p:spPr>
      </p:sp>
      <p:sp>
        <p:nvSpPr>
          <p:cNvPr id="15" name="tag text"/>
          <p:cNvSpPr txBox="1"/>
          <p:nvPr/>
        </p:nvSpPr>
        <p:spPr>
          <a:xfrm>
            <a:off x="6355080" y="1627632"/>
            <a:ext cx="2578608"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WEAKNESSES · BRANDYN'S WORDS</a:t>
            </a:r>
            <a:endParaRPr lang="en-US" sz="850" dirty="0"/>
          </a:p>
        </p:txBody>
      </p:sp>
      <p:sp>
        <p:nvSpPr>
          <p:cNvPr id="16" name="prompt heading"/>
          <p:cNvSpPr txBox="1"/>
          <p:nvPr/>
        </p:nvSpPr>
        <p:spPr>
          <a:xfrm>
            <a:off x="6419088" y="1920240"/>
            <a:ext cx="49469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Three things that are thin</a:t>
            </a:r>
            <a:endParaRPr lang="en-US" sz="2100" dirty="0"/>
          </a:p>
        </p:txBody>
      </p:sp>
      <p:sp>
        <p:nvSpPr>
          <p:cNvPr id="17" name="Brandyn&amp;apos;s words go here"/>
          <p:cNvSpPr txBox="1"/>
          <p:nvPr/>
        </p:nvSpPr>
        <p:spPr>
          <a:xfrm>
            <a:off x="6419088" y="2286000"/>
            <a:ext cx="4946904" cy="1463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No full customer conversations yet. One owner. The first videos died at a two-second watch. The money line is a placeholder until a stranger pays.</a:t>
            </a:r>
            <a:endParaRPr lang="en-US" sz="1200" dirty="0"/>
          </a:p>
        </p:txBody>
      </p:sp>
      <p:sp>
        <p:nvSpPr>
          <p:cNvPr id="18" name="his words box"/>
          <p:cNvSpPr/>
          <p:nvPr/>
        </p:nvSpPr>
        <p:spPr>
          <a:xfrm>
            <a:off x="609905" y="4069080"/>
            <a:ext cx="5349240" cy="2148840"/>
          </a:xfrm>
          <a:prstGeom prst="roundRect">
            <a:avLst>
              <a:gd name="adj" fmla="val 3404"/>
            </a:avLst>
          </a:prstGeom>
          <a:solidFill>
            <a:srgbClr val="E9DDC4">
              <a:alpha val="0"/>
            </a:srgbClr>
          </a:solidFill>
          <a:ln w="25400">
            <a:solidFill>
              <a:srgbClr val="2F7D4E"/>
            </a:solidFill>
            <a:prstDash val="dash"/>
          </a:ln>
        </p:spPr>
      </p:sp>
      <p:sp>
        <p:nvSpPr>
          <p:cNvPr id="19" name="tag"/>
          <p:cNvSpPr/>
          <p:nvPr/>
        </p:nvSpPr>
        <p:spPr>
          <a:xfrm>
            <a:off x="747065" y="3959352"/>
            <a:ext cx="2825496" cy="219456"/>
          </a:xfrm>
          <a:prstGeom prst="roundRect">
            <a:avLst>
              <a:gd name="adj" fmla="val 50000"/>
            </a:avLst>
          </a:prstGeom>
          <a:solidFill>
            <a:srgbClr val="2F7D4E"/>
          </a:solidFill>
          <a:ln w="12700">
            <a:solidFill>
              <a:srgbClr val="2F7D4E"/>
            </a:solidFill>
            <a:prstDash val="solid"/>
          </a:ln>
        </p:spPr>
      </p:sp>
      <p:sp>
        <p:nvSpPr>
          <p:cNvPr id="20" name="tag text"/>
          <p:cNvSpPr txBox="1"/>
          <p:nvPr/>
        </p:nvSpPr>
        <p:spPr>
          <a:xfrm>
            <a:off x="747065" y="3959352"/>
            <a:ext cx="2825496"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OPPORTUNITIES · BRANDYN'S WORDS</a:t>
            </a:r>
            <a:endParaRPr lang="en-US" sz="850" dirty="0"/>
          </a:p>
        </p:txBody>
      </p:sp>
      <p:sp>
        <p:nvSpPr>
          <p:cNvPr id="21" name="prompt heading"/>
          <p:cNvSpPr txBox="1"/>
          <p:nvPr/>
        </p:nvSpPr>
        <p:spPr>
          <a:xfrm>
            <a:off x="811073" y="4251960"/>
            <a:ext cx="49469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Three doors that are open</a:t>
            </a:r>
            <a:endParaRPr lang="en-US" sz="2100" dirty="0"/>
          </a:p>
        </p:txBody>
      </p:sp>
      <p:sp>
        <p:nvSpPr>
          <p:cNvPr id="22" name="Brandyn&amp;apos;s words go here"/>
          <p:cNvSpPr txBox="1"/>
          <p:nvPr/>
        </p:nvSpPr>
        <p:spPr>
          <a:xfrm>
            <a:off x="811073" y="4617720"/>
            <a:ext cx="4946904" cy="1463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Nobody ranks for the application phrases makers type. Organizers' show pages could link to us. Texas and the DFW circuit are new as of Nov 1.</a:t>
            </a:r>
            <a:endParaRPr lang="en-US" sz="1200" dirty="0"/>
          </a:p>
        </p:txBody>
      </p:sp>
      <p:sp>
        <p:nvSpPr>
          <p:cNvPr id="23" name="his words box"/>
          <p:cNvSpPr/>
          <p:nvPr/>
        </p:nvSpPr>
        <p:spPr>
          <a:xfrm>
            <a:off x="6217920" y="4069080"/>
            <a:ext cx="5349240" cy="2148840"/>
          </a:xfrm>
          <a:prstGeom prst="roundRect">
            <a:avLst>
              <a:gd name="adj" fmla="val 3404"/>
            </a:avLst>
          </a:prstGeom>
          <a:solidFill>
            <a:srgbClr val="E9DDC4">
              <a:alpha val="0"/>
            </a:srgbClr>
          </a:solidFill>
          <a:ln w="25400">
            <a:solidFill>
              <a:srgbClr val="C8322B"/>
            </a:solidFill>
            <a:prstDash val="dash"/>
          </a:ln>
        </p:spPr>
      </p:sp>
      <p:sp>
        <p:nvSpPr>
          <p:cNvPr id="24" name="tag"/>
          <p:cNvSpPr/>
          <p:nvPr/>
        </p:nvSpPr>
        <p:spPr>
          <a:xfrm>
            <a:off x="6355080" y="3959352"/>
            <a:ext cx="2331720" cy="219456"/>
          </a:xfrm>
          <a:prstGeom prst="roundRect">
            <a:avLst>
              <a:gd name="adj" fmla="val 50000"/>
            </a:avLst>
          </a:prstGeom>
          <a:solidFill>
            <a:srgbClr val="C8322B"/>
          </a:solidFill>
          <a:ln w="12700">
            <a:solidFill>
              <a:srgbClr val="C8322B"/>
            </a:solidFill>
            <a:prstDash val="solid"/>
          </a:ln>
        </p:spPr>
      </p:sp>
      <p:sp>
        <p:nvSpPr>
          <p:cNvPr id="25" name="tag text"/>
          <p:cNvSpPr txBox="1"/>
          <p:nvPr/>
        </p:nvSpPr>
        <p:spPr>
          <a:xfrm>
            <a:off x="6355080" y="3959352"/>
            <a:ext cx="2331720"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THREATS · BRANDYN'S WORDS</a:t>
            </a:r>
            <a:endParaRPr lang="en-US" sz="850" dirty="0"/>
          </a:p>
        </p:txBody>
      </p:sp>
      <p:sp>
        <p:nvSpPr>
          <p:cNvPr id="26" name="prompt heading"/>
          <p:cNvSpPr txBox="1"/>
          <p:nvPr/>
        </p:nvSpPr>
        <p:spPr>
          <a:xfrm>
            <a:off x="6419088" y="4251960"/>
            <a:ext cx="49469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Three things that could end it</a:t>
            </a:r>
            <a:endParaRPr lang="en-US" sz="2100" dirty="0"/>
          </a:p>
        </p:txBody>
      </p:sp>
      <p:sp>
        <p:nvSpPr>
          <p:cNvPr id="27" name="Brandyn&amp;apos;s words go here"/>
          <p:cNvSpPr txBox="1"/>
          <p:nvPr/>
        </p:nvSpPr>
        <p:spPr>
          <a:xfrm>
            <a:off x="6419088" y="4617720"/>
            <a:ext cx="4946904" cy="1463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ZAPP adds change alerts. A free aggregator adds provenance. The category is a $5 to $15 commodity with incumbents holding thousands of records.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III · COMPETITIVE ANALYSIS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5</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Prices and claims read on each company's public pages, October 29, 2026; the 0-of-40 result from the September 14, 2026 accuracy test. Prices to be re-read the day before submission.</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III</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Who else makers use, and what each one misses</a:t>
            </a:r>
            <a:endParaRPr lang="en-US" sz="4000" dirty="0"/>
          </a:p>
        </p:txBody>
      </p:sp>
      <p:sp>
        <p:nvSpPr>
          <p:cNvPr id="8" name="table cell"/>
          <p:cNvSpPr/>
          <p:nvPr/>
        </p:nvSpPr>
        <p:spPr>
          <a:xfrm>
            <a:off x="609905" y="1691640"/>
            <a:ext cx="1554480" cy="285750"/>
          </a:xfrm>
          <a:prstGeom prst="rect">
            <a:avLst/>
          </a:prstGeom>
          <a:solidFill>
            <a:srgbClr val="F1E6CD"/>
          </a:solidFill>
          <a:ln w="6350">
            <a:solidFill>
              <a:srgbClr val="D8C7A3"/>
            </a:solidFill>
            <a:prstDash val="solid"/>
          </a:ln>
        </p:spPr>
      </p:sp>
      <p:sp>
        <p:nvSpPr>
          <p:cNvPr id="9" name="table text"/>
          <p:cNvSpPr txBox="1"/>
          <p:nvPr/>
        </p:nvSpPr>
        <p:spPr>
          <a:xfrm>
            <a:off x="673913" y="1755648"/>
            <a:ext cx="1426464" cy="157734"/>
          </a:xfrm>
          <a:prstGeom prst="rect">
            <a:avLst/>
          </a:prstGeom>
          <a:noFill/>
          <a:ln/>
        </p:spPr>
        <p:txBody>
          <a:bodyPr wrap="square" lIns="0" tIns="0" rIns="0" bIns="0" rtlCol="0" anchor="t"/>
          <a:lstStyle/>
          <a:p>
            <a:pPr indent="0" marL="0">
              <a:buNone/>
            </a:pPr>
            <a:r>
              <a:rPr lang="en-US" sz="800" b="1" spc="100" kern="0" dirty="0">
                <a:solidFill>
                  <a:srgbClr val="6E6252"/>
                </a:solidFill>
                <a:latin typeface="Inter" pitchFamily="34" charset="0"/>
                <a:ea typeface="Inter" pitchFamily="34" charset="-122"/>
                <a:cs typeface="Inter" pitchFamily="34" charset="-120"/>
              </a:rPr>
              <a:t>WHO</a:t>
            </a:r>
            <a:endParaRPr lang="en-US" sz="800" dirty="0"/>
          </a:p>
        </p:txBody>
      </p:sp>
      <p:sp>
        <p:nvSpPr>
          <p:cNvPr id="10" name="table cell"/>
          <p:cNvSpPr/>
          <p:nvPr/>
        </p:nvSpPr>
        <p:spPr>
          <a:xfrm>
            <a:off x="2164385" y="1691640"/>
            <a:ext cx="3017520" cy="285750"/>
          </a:xfrm>
          <a:prstGeom prst="rect">
            <a:avLst/>
          </a:prstGeom>
          <a:solidFill>
            <a:srgbClr val="F1E6CD"/>
          </a:solidFill>
          <a:ln w="6350">
            <a:solidFill>
              <a:srgbClr val="D8C7A3"/>
            </a:solidFill>
            <a:prstDash val="solid"/>
          </a:ln>
        </p:spPr>
      </p:sp>
      <p:sp>
        <p:nvSpPr>
          <p:cNvPr id="11" name="table text"/>
          <p:cNvSpPr txBox="1"/>
          <p:nvPr/>
        </p:nvSpPr>
        <p:spPr>
          <a:xfrm>
            <a:off x="2228393" y="1755648"/>
            <a:ext cx="2889504" cy="157734"/>
          </a:xfrm>
          <a:prstGeom prst="rect">
            <a:avLst/>
          </a:prstGeom>
          <a:noFill/>
          <a:ln/>
        </p:spPr>
        <p:txBody>
          <a:bodyPr wrap="square" lIns="0" tIns="0" rIns="0" bIns="0" rtlCol="0" anchor="t"/>
          <a:lstStyle/>
          <a:p>
            <a:pPr indent="0" marL="0">
              <a:buNone/>
            </a:pPr>
            <a:r>
              <a:rPr lang="en-US" sz="800" b="1" spc="100" kern="0" dirty="0">
                <a:solidFill>
                  <a:srgbClr val="6E6252"/>
                </a:solidFill>
                <a:latin typeface="Inter" pitchFamily="34" charset="0"/>
                <a:ea typeface="Inter" pitchFamily="34" charset="-122"/>
                <a:cs typeface="Inter" pitchFamily="34" charset="-120"/>
              </a:rPr>
              <a:t>WHAT THEY OFFER</a:t>
            </a:r>
            <a:endParaRPr lang="en-US" sz="800" dirty="0"/>
          </a:p>
        </p:txBody>
      </p:sp>
      <p:sp>
        <p:nvSpPr>
          <p:cNvPr id="12" name="table cell"/>
          <p:cNvSpPr/>
          <p:nvPr/>
        </p:nvSpPr>
        <p:spPr>
          <a:xfrm>
            <a:off x="5181905" y="1691640"/>
            <a:ext cx="2011680" cy="285750"/>
          </a:xfrm>
          <a:prstGeom prst="rect">
            <a:avLst/>
          </a:prstGeom>
          <a:solidFill>
            <a:srgbClr val="F1E6CD"/>
          </a:solidFill>
          <a:ln w="6350">
            <a:solidFill>
              <a:srgbClr val="D8C7A3"/>
            </a:solidFill>
            <a:prstDash val="solid"/>
          </a:ln>
        </p:spPr>
      </p:sp>
      <p:sp>
        <p:nvSpPr>
          <p:cNvPr id="13" name="table text"/>
          <p:cNvSpPr txBox="1"/>
          <p:nvPr/>
        </p:nvSpPr>
        <p:spPr>
          <a:xfrm>
            <a:off x="5245913" y="1755648"/>
            <a:ext cx="1883664" cy="157734"/>
          </a:xfrm>
          <a:prstGeom prst="rect">
            <a:avLst/>
          </a:prstGeom>
          <a:noFill/>
          <a:ln/>
        </p:spPr>
        <p:txBody>
          <a:bodyPr wrap="square" lIns="0" tIns="0" rIns="0" bIns="0" rtlCol="0" anchor="t"/>
          <a:lstStyle/>
          <a:p>
            <a:pPr indent="0" marL="0">
              <a:buNone/>
            </a:pPr>
            <a:r>
              <a:rPr lang="en-US" sz="800" b="1" spc="100" kern="0" dirty="0">
                <a:solidFill>
                  <a:srgbClr val="6E6252"/>
                </a:solidFill>
                <a:latin typeface="Inter" pitchFamily="34" charset="0"/>
                <a:ea typeface="Inter" pitchFamily="34" charset="-122"/>
                <a:cs typeface="Inter" pitchFamily="34" charset="-120"/>
              </a:rPr>
              <a:t>PRICE TO A MAKER</a:t>
            </a:r>
            <a:endParaRPr lang="en-US" sz="800" dirty="0"/>
          </a:p>
        </p:txBody>
      </p:sp>
      <p:sp>
        <p:nvSpPr>
          <p:cNvPr id="14" name="table cell"/>
          <p:cNvSpPr/>
          <p:nvPr/>
        </p:nvSpPr>
        <p:spPr>
          <a:xfrm>
            <a:off x="7193585" y="1691640"/>
            <a:ext cx="2194560" cy="285750"/>
          </a:xfrm>
          <a:prstGeom prst="rect">
            <a:avLst/>
          </a:prstGeom>
          <a:solidFill>
            <a:srgbClr val="F1E6CD"/>
          </a:solidFill>
          <a:ln w="6350">
            <a:solidFill>
              <a:srgbClr val="D8C7A3"/>
            </a:solidFill>
            <a:prstDash val="solid"/>
          </a:ln>
        </p:spPr>
      </p:sp>
      <p:sp>
        <p:nvSpPr>
          <p:cNvPr id="15" name="table text"/>
          <p:cNvSpPr txBox="1"/>
          <p:nvPr/>
        </p:nvSpPr>
        <p:spPr>
          <a:xfrm>
            <a:off x="7257593" y="1755648"/>
            <a:ext cx="2066544" cy="157734"/>
          </a:xfrm>
          <a:prstGeom prst="rect">
            <a:avLst/>
          </a:prstGeom>
          <a:noFill/>
          <a:ln/>
        </p:spPr>
        <p:txBody>
          <a:bodyPr wrap="square" lIns="0" tIns="0" rIns="0" bIns="0" rtlCol="0" anchor="t"/>
          <a:lstStyle/>
          <a:p>
            <a:pPr indent="0" marL="0">
              <a:buNone/>
            </a:pPr>
            <a:r>
              <a:rPr lang="en-US" sz="800" b="1" spc="100" kern="0" dirty="0">
                <a:solidFill>
                  <a:srgbClr val="6E6252"/>
                </a:solidFill>
                <a:latin typeface="Inter" pitchFamily="34" charset="0"/>
                <a:ea typeface="Inter" pitchFamily="34" charset="-122"/>
                <a:cs typeface="Inter" pitchFamily="34" charset="-120"/>
              </a:rPr>
              <a:t>HOW THEY REACH MAKERS</a:t>
            </a:r>
            <a:endParaRPr lang="en-US" sz="800" dirty="0"/>
          </a:p>
        </p:txBody>
      </p:sp>
      <p:sp>
        <p:nvSpPr>
          <p:cNvPr id="16" name="table cell"/>
          <p:cNvSpPr/>
          <p:nvPr/>
        </p:nvSpPr>
        <p:spPr>
          <a:xfrm>
            <a:off x="9388145" y="1691640"/>
            <a:ext cx="2194560" cy="285750"/>
          </a:xfrm>
          <a:prstGeom prst="rect">
            <a:avLst/>
          </a:prstGeom>
          <a:solidFill>
            <a:srgbClr val="F1E6CD"/>
          </a:solidFill>
          <a:ln w="6350">
            <a:solidFill>
              <a:srgbClr val="D8C7A3"/>
            </a:solidFill>
            <a:prstDash val="solid"/>
          </a:ln>
        </p:spPr>
      </p:sp>
      <p:sp>
        <p:nvSpPr>
          <p:cNvPr id="17" name="table text"/>
          <p:cNvSpPr txBox="1"/>
          <p:nvPr/>
        </p:nvSpPr>
        <p:spPr>
          <a:xfrm>
            <a:off x="9452153" y="1755648"/>
            <a:ext cx="2066544" cy="157734"/>
          </a:xfrm>
          <a:prstGeom prst="rect">
            <a:avLst/>
          </a:prstGeom>
          <a:noFill/>
          <a:ln/>
        </p:spPr>
        <p:txBody>
          <a:bodyPr wrap="square" lIns="0" tIns="0" rIns="0" bIns="0" rtlCol="0" anchor="t"/>
          <a:lstStyle/>
          <a:p>
            <a:pPr indent="0" marL="0">
              <a:buNone/>
            </a:pPr>
            <a:r>
              <a:rPr lang="en-US" sz="800" b="1" spc="100" kern="0" dirty="0">
                <a:solidFill>
                  <a:srgbClr val="6E6252"/>
                </a:solidFill>
                <a:latin typeface="Inter" pitchFamily="34" charset="0"/>
                <a:ea typeface="Inter" pitchFamily="34" charset="-122"/>
                <a:cs typeface="Inter" pitchFamily="34" charset="-120"/>
              </a:rPr>
              <a:t>WHAT THEY MISS</a:t>
            </a:r>
            <a:endParaRPr lang="en-US" sz="800" dirty="0"/>
          </a:p>
        </p:txBody>
      </p:sp>
      <p:sp>
        <p:nvSpPr>
          <p:cNvPr id="18" name="table cell"/>
          <p:cNvSpPr/>
          <p:nvPr/>
        </p:nvSpPr>
        <p:spPr>
          <a:xfrm>
            <a:off x="609905" y="1977390"/>
            <a:ext cx="1554480" cy="564642"/>
          </a:xfrm>
          <a:prstGeom prst="rect">
            <a:avLst/>
          </a:prstGeom>
          <a:solidFill>
            <a:srgbClr val="DCEEE1"/>
          </a:solidFill>
          <a:ln w="6350">
            <a:solidFill>
              <a:srgbClr val="D8C7A3"/>
            </a:solidFill>
            <a:prstDash val="solid"/>
          </a:ln>
        </p:spPr>
      </p:sp>
      <p:sp>
        <p:nvSpPr>
          <p:cNvPr id="19" name="table text"/>
          <p:cNvSpPr txBox="1"/>
          <p:nvPr/>
        </p:nvSpPr>
        <p:spPr>
          <a:xfrm>
            <a:off x="673913" y="2041398"/>
            <a:ext cx="1426464" cy="436626"/>
          </a:xfrm>
          <a:prstGeom prst="rect">
            <a:avLst/>
          </a:prstGeom>
          <a:noFill/>
          <a:ln/>
        </p:spPr>
        <p:txBody>
          <a:bodyPr wrap="square" lIns="0" tIns="0" rIns="0" bIns="0" rtlCol="0" anchor="t"/>
          <a:lstStyle/>
          <a:p>
            <a:pPr indent="0" marL="0">
              <a:buNone/>
            </a:pPr>
            <a:r>
              <a:rPr lang="en-US" sz="900" b="1" dirty="0">
                <a:solidFill>
                  <a:srgbClr val="362B20"/>
                </a:solidFill>
                <a:latin typeface="Inter" pitchFamily="34" charset="0"/>
                <a:ea typeface="Inter" pitchFamily="34" charset="-122"/>
                <a:cs typeface="Inter" pitchFamily="34" charset="-120"/>
              </a:rPr>
              <a:t>Apply Season</a:t>
            </a:r>
            <a:endParaRPr lang="en-US" sz="900" dirty="0"/>
          </a:p>
        </p:txBody>
      </p:sp>
      <p:sp>
        <p:nvSpPr>
          <p:cNvPr id="20" name="table cell"/>
          <p:cNvSpPr/>
          <p:nvPr/>
        </p:nvSpPr>
        <p:spPr>
          <a:xfrm>
            <a:off x="2164385" y="1977390"/>
            <a:ext cx="3017520" cy="564642"/>
          </a:xfrm>
          <a:prstGeom prst="rect">
            <a:avLst/>
          </a:prstGeom>
          <a:solidFill>
            <a:srgbClr val="DCEEE1"/>
          </a:solidFill>
          <a:ln w="6350">
            <a:solidFill>
              <a:srgbClr val="D8C7A3"/>
            </a:solidFill>
            <a:prstDash val="solid"/>
          </a:ln>
        </p:spPr>
      </p:sp>
      <p:sp>
        <p:nvSpPr>
          <p:cNvPr id="21" name="table text"/>
          <p:cNvSpPr txBox="1"/>
          <p:nvPr/>
        </p:nvSpPr>
        <p:spPr>
          <a:xfrm>
            <a:off x="2228393" y="2041398"/>
            <a:ext cx="2889504" cy="436626"/>
          </a:xfrm>
          <a:prstGeom prst="rect">
            <a:avLst/>
          </a:prstGeom>
          <a:noFill/>
          <a:ln/>
        </p:spPr>
        <p:txBody>
          <a:bodyPr wrap="square" lIns="0" tIns="0" rIns="0" bIns="0" rtlCol="0" anchor="t"/>
          <a:lstStyle/>
          <a:p>
            <a:pPr indent="0" marL="0">
              <a:buNone/>
            </a:pPr>
            <a:r>
              <a:rPr lang="en-US" sz="900" b="1" dirty="0">
                <a:solidFill>
                  <a:srgbClr val="362B20"/>
                </a:solidFill>
                <a:latin typeface="Inter" pitchFamily="34" charset="0"/>
                <a:ea typeface="Inter" pitchFamily="34" charset="-122"/>
                <a:cs typeface="Inter" pitchFamily="34" charset="-120"/>
              </a:rPr>
              <a:t>Watches the organizer's own page; alerts on open, deadline, fee and status changes; dated "last read" line on every record</a:t>
            </a:r>
            <a:endParaRPr lang="en-US" sz="900" dirty="0"/>
          </a:p>
        </p:txBody>
      </p:sp>
      <p:sp>
        <p:nvSpPr>
          <p:cNvPr id="22" name="table cell"/>
          <p:cNvSpPr/>
          <p:nvPr/>
        </p:nvSpPr>
        <p:spPr>
          <a:xfrm>
            <a:off x="5181905" y="1977390"/>
            <a:ext cx="2011680" cy="564642"/>
          </a:xfrm>
          <a:prstGeom prst="rect">
            <a:avLst/>
          </a:prstGeom>
          <a:solidFill>
            <a:srgbClr val="DCEEE1"/>
          </a:solidFill>
          <a:ln w="6350">
            <a:solidFill>
              <a:srgbClr val="D8C7A3"/>
            </a:solidFill>
            <a:prstDash val="solid"/>
          </a:ln>
        </p:spPr>
      </p:sp>
      <p:sp>
        <p:nvSpPr>
          <p:cNvPr id="23" name="table text"/>
          <p:cNvSpPr txBox="1"/>
          <p:nvPr/>
        </p:nvSpPr>
        <p:spPr>
          <a:xfrm>
            <a:off x="5245913" y="2041398"/>
            <a:ext cx="1883664" cy="436626"/>
          </a:xfrm>
          <a:prstGeom prst="rect">
            <a:avLst/>
          </a:prstGeom>
          <a:noFill/>
          <a:ln/>
        </p:spPr>
        <p:txBody>
          <a:bodyPr wrap="square" lIns="0" tIns="0" rIns="0" bIns="0" rtlCol="0" anchor="t"/>
          <a:lstStyle/>
          <a:p>
            <a:pPr indent="0" marL="0">
              <a:buNone/>
            </a:pPr>
            <a:r>
              <a:rPr lang="en-US" sz="900" b="1" dirty="0">
                <a:solidFill>
                  <a:srgbClr val="362B20"/>
                </a:solidFill>
                <a:latin typeface="Inter" pitchFamily="34" charset="0"/>
                <a:ea typeface="Inter" pitchFamily="34" charset="-122"/>
                <a:cs typeface="Inter" pitchFamily="34" charset="-120"/>
              </a:rPr>
              <a:t>Watch list free; alerts $10/mo or $60/yr</a:t>
            </a:r>
            <a:endParaRPr lang="en-US" sz="900" dirty="0"/>
          </a:p>
        </p:txBody>
      </p:sp>
      <p:sp>
        <p:nvSpPr>
          <p:cNvPr id="24" name="table cell"/>
          <p:cNvSpPr/>
          <p:nvPr/>
        </p:nvSpPr>
        <p:spPr>
          <a:xfrm>
            <a:off x="7193585" y="1977390"/>
            <a:ext cx="2194560" cy="564642"/>
          </a:xfrm>
          <a:prstGeom prst="rect">
            <a:avLst/>
          </a:prstGeom>
          <a:solidFill>
            <a:srgbClr val="DCEEE1"/>
          </a:solidFill>
          <a:ln w="6350">
            <a:solidFill>
              <a:srgbClr val="D8C7A3"/>
            </a:solidFill>
            <a:prstDash val="solid"/>
          </a:ln>
        </p:spPr>
      </p:sp>
      <p:sp>
        <p:nvSpPr>
          <p:cNvPr id="25" name="table text"/>
          <p:cNvSpPr txBox="1"/>
          <p:nvPr/>
        </p:nvSpPr>
        <p:spPr>
          <a:xfrm>
            <a:off x="7257593" y="2041398"/>
            <a:ext cx="2066544" cy="436626"/>
          </a:xfrm>
          <a:prstGeom prst="rect">
            <a:avLst/>
          </a:prstGeom>
          <a:noFill/>
          <a:ln/>
        </p:spPr>
        <p:txBody>
          <a:bodyPr wrap="square" lIns="0" tIns="0" rIns="0" bIns="0" rtlCol="0" anchor="t"/>
          <a:lstStyle/>
          <a:p>
            <a:pPr indent="0" marL="0">
              <a:buNone/>
            </a:pPr>
            <a:r>
              <a:rPr lang="en-US" sz="900" b="1" dirty="0">
                <a:solidFill>
                  <a:srgbClr val="362B20"/>
                </a:solidFill>
                <a:latin typeface="Inter" pitchFamily="34" charset="0"/>
                <a:ea typeface="Inter" pitchFamily="34" charset="-122"/>
                <a:cs typeface="Inter" pitchFamily="34" charset="-120"/>
              </a:rPr>
              <a:t>Direct invitations, short videos, search (no ads)</a:t>
            </a:r>
            <a:endParaRPr lang="en-US" sz="900" dirty="0"/>
          </a:p>
        </p:txBody>
      </p:sp>
      <p:sp>
        <p:nvSpPr>
          <p:cNvPr id="26" name="table cell"/>
          <p:cNvSpPr/>
          <p:nvPr/>
        </p:nvSpPr>
        <p:spPr>
          <a:xfrm>
            <a:off x="9388145" y="1977390"/>
            <a:ext cx="2194560" cy="564642"/>
          </a:xfrm>
          <a:prstGeom prst="rect">
            <a:avLst/>
          </a:prstGeom>
          <a:solidFill>
            <a:srgbClr val="DCEEE1"/>
          </a:solidFill>
          <a:ln w="6350">
            <a:solidFill>
              <a:srgbClr val="D8C7A3"/>
            </a:solidFill>
            <a:prstDash val="solid"/>
          </a:ln>
        </p:spPr>
      </p:sp>
      <p:sp>
        <p:nvSpPr>
          <p:cNvPr id="27" name="table text"/>
          <p:cNvSpPr txBox="1"/>
          <p:nvPr/>
        </p:nvSpPr>
        <p:spPr>
          <a:xfrm>
            <a:off x="9452153" y="2041398"/>
            <a:ext cx="2066544" cy="436626"/>
          </a:xfrm>
          <a:prstGeom prst="rect">
            <a:avLst/>
          </a:prstGeom>
          <a:noFill/>
          <a:ln/>
        </p:spPr>
        <p:txBody>
          <a:bodyPr wrap="square" lIns="0" tIns="0" rIns="0" bIns="0" rtlCol="0" anchor="t"/>
          <a:lstStyle/>
          <a:p>
            <a:pPr indent="0" marL="0">
              <a:buNone/>
            </a:pPr>
            <a:r>
              <a:rPr lang="en-US" sz="900" b="1" dirty="0">
                <a:solidFill>
                  <a:srgbClr val="362B20"/>
                </a:solidFill>
                <a:latin typeface="Inter" pitchFamily="34" charset="0"/>
                <a:ea typeface="Inter" pitchFamily="34" charset="-122"/>
                <a:cs typeface="Inter" pitchFamily="34" charset="-120"/>
              </a:rPr>
              <a:t>774 shows in ten states; no national list yet</a:t>
            </a:r>
            <a:endParaRPr lang="en-US" sz="900" dirty="0"/>
          </a:p>
        </p:txBody>
      </p:sp>
      <p:sp>
        <p:nvSpPr>
          <p:cNvPr id="28" name="table cell"/>
          <p:cNvSpPr/>
          <p:nvPr/>
        </p:nvSpPr>
        <p:spPr>
          <a:xfrm>
            <a:off x="609905" y="2542032"/>
            <a:ext cx="1554480" cy="425196"/>
          </a:xfrm>
          <a:prstGeom prst="rect">
            <a:avLst/>
          </a:prstGeom>
          <a:solidFill>
            <a:srgbClr val="FFFDF7"/>
          </a:solidFill>
          <a:ln w="6350">
            <a:solidFill>
              <a:srgbClr val="D8C7A3"/>
            </a:solidFill>
            <a:prstDash val="solid"/>
          </a:ln>
        </p:spPr>
      </p:sp>
      <p:sp>
        <p:nvSpPr>
          <p:cNvPr id="29" name="table text"/>
          <p:cNvSpPr txBox="1"/>
          <p:nvPr/>
        </p:nvSpPr>
        <p:spPr>
          <a:xfrm>
            <a:off x="673913" y="2606040"/>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ZAPPlication</a:t>
            </a:r>
            <a:endParaRPr lang="en-US" sz="900" dirty="0"/>
          </a:p>
        </p:txBody>
      </p:sp>
      <p:sp>
        <p:nvSpPr>
          <p:cNvPr id="30" name="table cell"/>
          <p:cNvSpPr/>
          <p:nvPr/>
        </p:nvSpPr>
        <p:spPr>
          <a:xfrm>
            <a:off x="2164385" y="2542032"/>
            <a:ext cx="3017520" cy="425196"/>
          </a:xfrm>
          <a:prstGeom prst="rect">
            <a:avLst/>
          </a:prstGeom>
          <a:solidFill>
            <a:srgbClr val="FFFDF7"/>
          </a:solidFill>
          <a:ln w="6350">
            <a:solidFill>
              <a:srgbClr val="D8C7A3"/>
            </a:solidFill>
            <a:prstDash val="solid"/>
          </a:ln>
        </p:spPr>
      </p:sp>
      <p:sp>
        <p:nvSpPr>
          <p:cNvPr id="31" name="table text"/>
          <p:cNvSpPr txBox="1"/>
          <p:nvPr/>
        </p:nvSpPr>
        <p:spPr>
          <a:xfrm>
            <a:off x="2228393" y="2606040"/>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Application platform; weekly deadline email; ZAPP-run shows only</a:t>
            </a:r>
            <a:endParaRPr lang="en-US" sz="900" dirty="0"/>
          </a:p>
        </p:txBody>
      </p:sp>
      <p:sp>
        <p:nvSpPr>
          <p:cNvPr id="32" name="table cell"/>
          <p:cNvSpPr/>
          <p:nvPr/>
        </p:nvSpPr>
        <p:spPr>
          <a:xfrm>
            <a:off x="5181905" y="2542032"/>
            <a:ext cx="2011680" cy="425196"/>
          </a:xfrm>
          <a:prstGeom prst="rect">
            <a:avLst/>
          </a:prstGeom>
          <a:solidFill>
            <a:srgbClr val="FFFDF7"/>
          </a:solidFill>
          <a:ln w="6350">
            <a:solidFill>
              <a:srgbClr val="D8C7A3"/>
            </a:solidFill>
            <a:prstDash val="solid"/>
          </a:ln>
        </p:spPr>
      </p:sp>
      <p:sp>
        <p:nvSpPr>
          <p:cNvPr id="33" name="table text"/>
          <p:cNvSpPr txBox="1"/>
          <p:nvPr/>
        </p:nvSpPr>
        <p:spPr>
          <a:xfrm>
            <a:off x="5245913" y="2606040"/>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(organizers pay: $500 setup + $1,100 licensing)</a:t>
            </a:r>
            <a:endParaRPr lang="en-US" sz="900" dirty="0"/>
          </a:p>
        </p:txBody>
      </p:sp>
      <p:sp>
        <p:nvSpPr>
          <p:cNvPr id="34" name="table cell"/>
          <p:cNvSpPr/>
          <p:nvPr/>
        </p:nvSpPr>
        <p:spPr>
          <a:xfrm>
            <a:off x="7193585" y="2542032"/>
            <a:ext cx="2194560" cy="425196"/>
          </a:xfrm>
          <a:prstGeom prst="rect">
            <a:avLst/>
          </a:prstGeom>
          <a:solidFill>
            <a:srgbClr val="FFFDF7"/>
          </a:solidFill>
          <a:ln w="6350">
            <a:solidFill>
              <a:srgbClr val="D8C7A3"/>
            </a:solidFill>
            <a:prstDash val="solid"/>
          </a:ln>
        </p:spPr>
      </p:sp>
      <p:sp>
        <p:nvSpPr>
          <p:cNvPr id="35" name="table text"/>
          <p:cNvSpPr txBox="1"/>
          <p:nvPr/>
        </p:nvSpPr>
        <p:spPr>
          <a:xfrm>
            <a:off x="7257593" y="2606040"/>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Organizers bring the artists; "nearly 65,000 artists," "over 800 events"</a:t>
            </a:r>
            <a:endParaRPr lang="en-US" sz="900" dirty="0"/>
          </a:p>
        </p:txBody>
      </p:sp>
      <p:sp>
        <p:nvSpPr>
          <p:cNvPr id="36" name="table cell"/>
          <p:cNvSpPr/>
          <p:nvPr/>
        </p:nvSpPr>
        <p:spPr>
          <a:xfrm>
            <a:off x="9388145" y="2542032"/>
            <a:ext cx="2194560" cy="425196"/>
          </a:xfrm>
          <a:prstGeom prst="rect">
            <a:avLst/>
          </a:prstGeom>
          <a:solidFill>
            <a:srgbClr val="FFFDF7"/>
          </a:solidFill>
          <a:ln w="6350">
            <a:solidFill>
              <a:srgbClr val="D8C7A3"/>
            </a:solidFill>
            <a:prstDash val="solid"/>
          </a:ln>
        </p:spPr>
      </p:sp>
      <p:sp>
        <p:nvSpPr>
          <p:cNvPr id="37" name="table text"/>
          <p:cNvSpPr txBox="1"/>
          <p:nvPr/>
        </p:nvSpPr>
        <p:spPr>
          <a:xfrm>
            <a:off x="9452153" y="2606040"/>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Every non-ZAPP show; no change alerts</a:t>
            </a:r>
            <a:endParaRPr lang="en-US" sz="900" dirty="0"/>
          </a:p>
        </p:txBody>
      </p:sp>
      <p:sp>
        <p:nvSpPr>
          <p:cNvPr id="38" name="table cell"/>
          <p:cNvSpPr/>
          <p:nvPr/>
        </p:nvSpPr>
        <p:spPr>
          <a:xfrm>
            <a:off x="609905" y="2967228"/>
            <a:ext cx="1554480" cy="425196"/>
          </a:xfrm>
          <a:prstGeom prst="rect">
            <a:avLst/>
          </a:prstGeom>
          <a:solidFill>
            <a:srgbClr val="FFFDF7"/>
          </a:solidFill>
          <a:ln w="6350">
            <a:solidFill>
              <a:srgbClr val="D8C7A3"/>
            </a:solidFill>
            <a:prstDash val="solid"/>
          </a:ln>
        </p:spPr>
      </p:sp>
      <p:sp>
        <p:nvSpPr>
          <p:cNvPr id="39" name="table text"/>
          <p:cNvSpPr txBox="1"/>
          <p:nvPr/>
        </p:nvSpPr>
        <p:spPr>
          <a:xfrm>
            <a:off x="673913" y="3031236"/>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CaFÉ</a:t>
            </a:r>
            <a:endParaRPr lang="en-US" sz="900" dirty="0"/>
          </a:p>
        </p:txBody>
      </p:sp>
      <p:sp>
        <p:nvSpPr>
          <p:cNvPr id="40" name="table cell"/>
          <p:cNvSpPr/>
          <p:nvPr/>
        </p:nvSpPr>
        <p:spPr>
          <a:xfrm>
            <a:off x="2164385" y="2967228"/>
            <a:ext cx="3017520" cy="425196"/>
          </a:xfrm>
          <a:prstGeom prst="rect">
            <a:avLst/>
          </a:prstGeom>
          <a:solidFill>
            <a:srgbClr val="FFFDF7"/>
          </a:solidFill>
          <a:ln w="6350">
            <a:solidFill>
              <a:srgbClr val="D8C7A3"/>
            </a:solidFill>
            <a:prstDash val="solid"/>
          </a:ln>
        </p:spPr>
      </p:sp>
      <p:sp>
        <p:nvSpPr>
          <p:cNvPr id="41" name="table text"/>
          <p:cNvSpPr txBox="1"/>
          <p:nvPr/>
        </p:nvSpPr>
        <p:spPr>
          <a:xfrm>
            <a:off x="2228393" y="3031236"/>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Calls for entry submitted through CaFÉ; weekly deadline email</a:t>
            </a:r>
            <a:endParaRPr lang="en-US" sz="900" dirty="0"/>
          </a:p>
        </p:txBody>
      </p:sp>
      <p:sp>
        <p:nvSpPr>
          <p:cNvPr id="42" name="table cell"/>
          <p:cNvSpPr/>
          <p:nvPr/>
        </p:nvSpPr>
        <p:spPr>
          <a:xfrm>
            <a:off x="5181905" y="2967228"/>
            <a:ext cx="2011680" cy="425196"/>
          </a:xfrm>
          <a:prstGeom prst="rect">
            <a:avLst/>
          </a:prstGeom>
          <a:solidFill>
            <a:srgbClr val="FFFDF7"/>
          </a:solidFill>
          <a:ln w="6350">
            <a:solidFill>
              <a:srgbClr val="D8C7A3"/>
            </a:solidFill>
            <a:prstDash val="solid"/>
          </a:ln>
        </p:spPr>
      </p:sp>
      <p:sp>
        <p:nvSpPr>
          <p:cNvPr id="43" name="table text"/>
          <p:cNvSpPr txBox="1"/>
          <p:nvPr/>
        </p:nvSpPr>
        <p:spPr>
          <a:xfrm>
            <a:off x="5245913" y="3031236"/>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account</a:t>
            </a:r>
            <a:endParaRPr lang="en-US" sz="900" dirty="0"/>
          </a:p>
        </p:txBody>
      </p:sp>
      <p:sp>
        <p:nvSpPr>
          <p:cNvPr id="44" name="table cell"/>
          <p:cNvSpPr/>
          <p:nvPr/>
        </p:nvSpPr>
        <p:spPr>
          <a:xfrm>
            <a:off x="7193585" y="2967228"/>
            <a:ext cx="2194560" cy="425196"/>
          </a:xfrm>
          <a:prstGeom prst="rect">
            <a:avLst/>
          </a:prstGeom>
          <a:solidFill>
            <a:srgbClr val="FFFDF7"/>
          </a:solidFill>
          <a:ln w="6350">
            <a:solidFill>
              <a:srgbClr val="D8C7A3"/>
            </a:solidFill>
            <a:prstDash val="solid"/>
          </a:ln>
        </p:spPr>
      </p:sp>
      <p:sp>
        <p:nvSpPr>
          <p:cNvPr id="45" name="table text"/>
          <p:cNvSpPr txBox="1"/>
          <p:nvPr/>
        </p:nvSpPr>
        <p:spPr>
          <a:xfrm>
            <a:off x="7257593" y="3031236"/>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Organizers bring the artists</a:t>
            </a:r>
            <a:endParaRPr lang="en-US" sz="900" dirty="0"/>
          </a:p>
        </p:txBody>
      </p:sp>
      <p:sp>
        <p:nvSpPr>
          <p:cNvPr id="46" name="table cell"/>
          <p:cNvSpPr/>
          <p:nvPr/>
        </p:nvSpPr>
        <p:spPr>
          <a:xfrm>
            <a:off x="9388145" y="2967228"/>
            <a:ext cx="2194560" cy="425196"/>
          </a:xfrm>
          <a:prstGeom prst="rect">
            <a:avLst/>
          </a:prstGeom>
          <a:solidFill>
            <a:srgbClr val="FFFDF7"/>
          </a:solidFill>
          <a:ln w="6350">
            <a:solidFill>
              <a:srgbClr val="D8C7A3"/>
            </a:solidFill>
            <a:prstDash val="solid"/>
          </a:ln>
        </p:spPr>
      </p:sp>
      <p:sp>
        <p:nvSpPr>
          <p:cNvPr id="47" name="table text"/>
          <p:cNvSpPr txBox="1"/>
          <p:nvPr/>
        </p:nvSpPr>
        <p:spPr>
          <a:xfrm>
            <a:off x="9452153" y="3031236"/>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Shows outside its calls</a:t>
            </a:r>
            <a:endParaRPr lang="en-US" sz="900" dirty="0"/>
          </a:p>
        </p:txBody>
      </p:sp>
      <p:sp>
        <p:nvSpPr>
          <p:cNvPr id="48" name="table cell"/>
          <p:cNvSpPr/>
          <p:nvPr/>
        </p:nvSpPr>
        <p:spPr>
          <a:xfrm>
            <a:off x="609905" y="3392424"/>
            <a:ext cx="1554480" cy="285750"/>
          </a:xfrm>
          <a:prstGeom prst="rect">
            <a:avLst/>
          </a:prstGeom>
          <a:solidFill>
            <a:srgbClr val="FFFDF7"/>
          </a:solidFill>
          <a:ln w="6350">
            <a:solidFill>
              <a:srgbClr val="D8C7A3"/>
            </a:solidFill>
            <a:prstDash val="solid"/>
          </a:ln>
        </p:spPr>
      </p:sp>
      <p:sp>
        <p:nvSpPr>
          <p:cNvPr id="49" name="table text"/>
          <p:cNvSpPr txBox="1"/>
          <p:nvPr/>
        </p:nvSpPr>
        <p:spPr>
          <a:xfrm>
            <a:off x="673913" y="3456432"/>
            <a:ext cx="14264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Juried Art Services</a:t>
            </a:r>
            <a:endParaRPr lang="en-US" sz="900" dirty="0"/>
          </a:p>
        </p:txBody>
      </p:sp>
      <p:sp>
        <p:nvSpPr>
          <p:cNvPr id="50" name="table cell"/>
          <p:cNvSpPr/>
          <p:nvPr/>
        </p:nvSpPr>
        <p:spPr>
          <a:xfrm>
            <a:off x="2164385" y="3392424"/>
            <a:ext cx="3017520" cy="285750"/>
          </a:xfrm>
          <a:prstGeom prst="rect">
            <a:avLst/>
          </a:prstGeom>
          <a:solidFill>
            <a:srgbClr val="FFFDF7"/>
          </a:solidFill>
          <a:ln w="6350">
            <a:solidFill>
              <a:srgbClr val="D8C7A3"/>
            </a:solidFill>
            <a:prstDash val="solid"/>
          </a:ln>
        </p:spPr>
      </p:sp>
      <p:sp>
        <p:nvSpPr>
          <p:cNvPr id="51" name="table text"/>
          <p:cNvSpPr txBox="1"/>
          <p:nvPr/>
        </p:nvSpPr>
        <p:spPr>
          <a:xfrm>
            <a:off x="2228393" y="3456432"/>
            <a:ext cx="288950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Application platform</a:t>
            </a:r>
            <a:endParaRPr lang="en-US" sz="900" dirty="0"/>
          </a:p>
        </p:txBody>
      </p:sp>
      <p:sp>
        <p:nvSpPr>
          <p:cNvPr id="52" name="table cell"/>
          <p:cNvSpPr/>
          <p:nvPr/>
        </p:nvSpPr>
        <p:spPr>
          <a:xfrm>
            <a:off x="5181905" y="3392424"/>
            <a:ext cx="2011680" cy="285750"/>
          </a:xfrm>
          <a:prstGeom prst="rect">
            <a:avLst/>
          </a:prstGeom>
          <a:solidFill>
            <a:srgbClr val="FFFDF7"/>
          </a:solidFill>
          <a:ln w="6350">
            <a:solidFill>
              <a:srgbClr val="D8C7A3"/>
            </a:solidFill>
            <a:prstDash val="solid"/>
          </a:ln>
        </p:spPr>
      </p:sp>
      <p:sp>
        <p:nvSpPr>
          <p:cNvPr id="53" name="table text"/>
          <p:cNvSpPr txBox="1"/>
          <p:nvPr/>
        </p:nvSpPr>
        <p:spPr>
          <a:xfrm>
            <a:off x="5245913" y="3456432"/>
            <a:ext cx="18836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(organizers from $250)</a:t>
            </a:r>
            <a:endParaRPr lang="en-US" sz="900" dirty="0"/>
          </a:p>
        </p:txBody>
      </p:sp>
      <p:sp>
        <p:nvSpPr>
          <p:cNvPr id="54" name="table cell"/>
          <p:cNvSpPr/>
          <p:nvPr/>
        </p:nvSpPr>
        <p:spPr>
          <a:xfrm>
            <a:off x="7193585" y="3392424"/>
            <a:ext cx="2194560" cy="285750"/>
          </a:xfrm>
          <a:prstGeom prst="rect">
            <a:avLst/>
          </a:prstGeom>
          <a:solidFill>
            <a:srgbClr val="FFFDF7"/>
          </a:solidFill>
          <a:ln w="6350">
            <a:solidFill>
              <a:srgbClr val="D8C7A3"/>
            </a:solidFill>
            <a:prstDash val="solid"/>
          </a:ln>
        </p:spPr>
      </p:sp>
      <p:sp>
        <p:nvSpPr>
          <p:cNvPr id="55" name="table text"/>
          <p:cNvSpPr txBox="1"/>
          <p:nvPr/>
        </p:nvSpPr>
        <p:spPr>
          <a:xfrm>
            <a:off x="7257593" y="3456432"/>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"over 100k artists"</a:t>
            </a:r>
            <a:endParaRPr lang="en-US" sz="900" dirty="0"/>
          </a:p>
        </p:txBody>
      </p:sp>
      <p:sp>
        <p:nvSpPr>
          <p:cNvPr id="56" name="table cell"/>
          <p:cNvSpPr/>
          <p:nvPr/>
        </p:nvSpPr>
        <p:spPr>
          <a:xfrm>
            <a:off x="9388145" y="3392424"/>
            <a:ext cx="2194560" cy="285750"/>
          </a:xfrm>
          <a:prstGeom prst="rect">
            <a:avLst/>
          </a:prstGeom>
          <a:solidFill>
            <a:srgbClr val="FFFDF7"/>
          </a:solidFill>
          <a:ln w="6350">
            <a:solidFill>
              <a:srgbClr val="D8C7A3"/>
            </a:solidFill>
            <a:prstDash val="solid"/>
          </a:ln>
        </p:spPr>
      </p:sp>
      <p:sp>
        <p:nvSpPr>
          <p:cNvPr id="57" name="table text"/>
          <p:cNvSpPr txBox="1"/>
          <p:nvPr/>
        </p:nvSpPr>
        <p:spPr>
          <a:xfrm>
            <a:off x="9452153" y="3456432"/>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No reminders stated</a:t>
            </a:r>
            <a:endParaRPr lang="en-US" sz="900" dirty="0"/>
          </a:p>
        </p:txBody>
      </p:sp>
      <p:sp>
        <p:nvSpPr>
          <p:cNvPr id="58" name="table cell"/>
          <p:cNvSpPr/>
          <p:nvPr/>
        </p:nvSpPr>
        <p:spPr>
          <a:xfrm>
            <a:off x="609905" y="3678174"/>
            <a:ext cx="1554480" cy="425196"/>
          </a:xfrm>
          <a:prstGeom prst="rect">
            <a:avLst/>
          </a:prstGeom>
          <a:solidFill>
            <a:srgbClr val="FFFDF7"/>
          </a:solidFill>
          <a:ln w="6350">
            <a:solidFill>
              <a:srgbClr val="D8C7A3"/>
            </a:solidFill>
            <a:prstDash val="solid"/>
          </a:ln>
        </p:spPr>
      </p:sp>
      <p:sp>
        <p:nvSpPr>
          <p:cNvPr id="59" name="table text"/>
          <p:cNvSpPr txBox="1"/>
          <p:nvPr/>
        </p:nvSpPr>
        <p:spPr>
          <a:xfrm>
            <a:off x="673913" y="3742182"/>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FestivalNet</a:t>
            </a:r>
            <a:endParaRPr lang="en-US" sz="900" dirty="0"/>
          </a:p>
        </p:txBody>
      </p:sp>
      <p:sp>
        <p:nvSpPr>
          <p:cNvPr id="60" name="table cell"/>
          <p:cNvSpPr/>
          <p:nvPr/>
        </p:nvSpPr>
        <p:spPr>
          <a:xfrm>
            <a:off x="2164385" y="3678174"/>
            <a:ext cx="3017520" cy="425196"/>
          </a:xfrm>
          <a:prstGeom prst="rect">
            <a:avLst/>
          </a:prstGeom>
          <a:solidFill>
            <a:srgbClr val="FFFDF7"/>
          </a:solidFill>
          <a:ln w="6350">
            <a:solidFill>
              <a:srgbClr val="D8C7A3"/>
            </a:solidFill>
            <a:prstDash val="solid"/>
          </a:ln>
        </p:spPr>
      </p:sp>
      <p:sp>
        <p:nvSpPr>
          <p:cNvPr id="61" name="table text"/>
          <p:cNvSpPr txBox="1"/>
          <p:nvPr/>
        </p:nvSpPr>
        <p:spPr>
          <a:xfrm>
            <a:off x="2228393" y="3742182"/>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Listings; Pro tier adds detail</a:t>
            </a:r>
            <a:endParaRPr lang="en-US" sz="900" dirty="0"/>
          </a:p>
        </p:txBody>
      </p:sp>
      <p:sp>
        <p:nvSpPr>
          <p:cNvPr id="62" name="table cell"/>
          <p:cNvSpPr/>
          <p:nvPr/>
        </p:nvSpPr>
        <p:spPr>
          <a:xfrm>
            <a:off x="5181905" y="3678174"/>
            <a:ext cx="2011680" cy="425196"/>
          </a:xfrm>
          <a:prstGeom prst="rect">
            <a:avLst/>
          </a:prstGeom>
          <a:solidFill>
            <a:srgbClr val="FFFDF7"/>
          </a:solidFill>
          <a:ln w="6350">
            <a:solidFill>
              <a:srgbClr val="D8C7A3"/>
            </a:solidFill>
            <a:prstDash val="solid"/>
          </a:ln>
        </p:spPr>
      </p:sp>
      <p:sp>
        <p:nvSpPr>
          <p:cNvPr id="63" name="table text"/>
          <p:cNvSpPr txBox="1"/>
          <p:nvPr/>
        </p:nvSpPr>
        <p:spPr>
          <a:xfrm>
            <a:off x="5245913" y="3742182"/>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basic; Pro $15/mo, $60/yr</a:t>
            </a:r>
            <a:endParaRPr lang="en-US" sz="900" dirty="0"/>
          </a:p>
        </p:txBody>
      </p:sp>
      <p:sp>
        <p:nvSpPr>
          <p:cNvPr id="64" name="table cell"/>
          <p:cNvSpPr/>
          <p:nvPr/>
        </p:nvSpPr>
        <p:spPr>
          <a:xfrm>
            <a:off x="7193585" y="3678174"/>
            <a:ext cx="2194560" cy="425196"/>
          </a:xfrm>
          <a:prstGeom prst="rect">
            <a:avLst/>
          </a:prstGeom>
          <a:solidFill>
            <a:srgbClr val="FFFDF7"/>
          </a:solidFill>
          <a:ln w="6350">
            <a:solidFill>
              <a:srgbClr val="D8C7A3"/>
            </a:solidFill>
            <a:prstDash val="solid"/>
          </a:ln>
        </p:spPr>
      </p:sp>
      <p:sp>
        <p:nvSpPr>
          <p:cNvPr id="65" name="table text"/>
          <p:cNvSpPr txBox="1"/>
          <p:nvPr/>
        </p:nvSpPr>
        <p:spPr>
          <a:xfrm>
            <a:off x="7257593" y="3742182"/>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"26,000 events," "70,000 artists and crafters"</a:t>
            </a:r>
            <a:endParaRPr lang="en-US" sz="900" dirty="0"/>
          </a:p>
        </p:txBody>
      </p:sp>
      <p:sp>
        <p:nvSpPr>
          <p:cNvPr id="66" name="table cell"/>
          <p:cNvSpPr/>
          <p:nvPr/>
        </p:nvSpPr>
        <p:spPr>
          <a:xfrm>
            <a:off x="9388145" y="3678174"/>
            <a:ext cx="2194560" cy="425196"/>
          </a:xfrm>
          <a:prstGeom prst="rect">
            <a:avLst/>
          </a:prstGeom>
          <a:solidFill>
            <a:srgbClr val="FFFDF7"/>
          </a:solidFill>
          <a:ln w="6350">
            <a:solidFill>
              <a:srgbClr val="D8C7A3"/>
            </a:solidFill>
            <a:prstDash val="solid"/>
          </a:ln>
        </p:spPr>
      </p:sp>
      <p:sp>
        <p:nvSpPr>
          <p:cNvPr id="67" name="table text"/>
          <p:cNvSpPr txBox="1"/>
          <p:nvPr/>
        </p:nvSpPr>
        <p:spPr>
          <a:xfrm>
            <a:off x="9452153" y="3742182"/>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Booth fee behind "Join to view"; listing only, no watching</a:t>
            </a:r>
            <a:endParaRPr lang="en-US" sz="900" dirty="0"/>
          </a:p>
        </p:txBody>
      </p:sp>
      <p:sp>
        <p:nvSpPr>
          <p:cNvPr id="68" name="table cell"/>
          <p:cNvSpPr/>
          <p:nvPr/>
        </p:nvSpPr>
        <p:spPr>
          <a:xfrm>
            <a:off x="609905" y="4103370"/>
            <a:ext cx="1554480" cy="285750"/>
          </a:xfrm>
          <a:prstGeom prst="rect">
            <a:avLst/>
          </a:prstGeom>
          <a:solidFill>
            <a:srgbClr val="FFFDF7"/>
          </a:solidFill>
          <a:ln w="6350">
            <a:solidFill>
              <a:srgbClr val="D8C7A3"/>
            </a:solidFill>
            <a:prstDash val="solid"/>
          </a:ln>
        </p:spPr>
      </p:sp>
      <p:sp>
        <p:nvSpPr>
          <p:cNvPr id="69" name="table text"/>
          <p:cNvSpPr txBox="1"/>
          <p:nvPr/>
        </p:nvSpPr>
        <p:spPr>
          <a:xfrm>
            <a:off x="673913" y="4167378"/>
            <a:ext cx="14264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Eventeny</a:t>
            </a:r>
            <a:endParaRPr lang="en-US" sz="900" dirty="0"/>
          </a:p>
        </p:txBody>
      </p:sp>
      <p:sp>
        <p:nvSpPr>
          <p:cNvPr id="70" name="table cell"/>
          <p:cNvSpPr/>
          <p:nvPr/>
        </p:nvSpPr>
        <p:spPr>
          <a:xfrm>
            <a:off x="2164385" y="4103370"/>
            <a:ext cx="3017520" cy="285750"/>
          </a:xfrm>
          <a:prstGeom prst="rect">
            <a:avLst/>
          </a:prstGeom>
          <a:solidFill>
            <a:srgbClr val="FFFDF7"/>
          </a:solidFill>
          <a:ln w="6350">
            <a:solidFill>
              <a:srgbClr val="D8C7A3"/>
            </a:solidFill>
            <a:prstDash val="solid"/>
          </a:ln>
        </p:spPr>
      </p:sp>
      <p:sp>
        <p:nvSpPr>
          <p:cNvPr id="71" name="table text"/>
          <p:cNvSpPr txBox="1"/>
          <p:nvPr/>
        </p:nvSpPr>
        <p:spPr>
          <a:xfrm>
            <a:off x="2228393" y="4167378"/>
            <a:ext cx="288950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Vendor listings and applications</a:t>
            </a:r>
            <a:endParaRPr lang="en-US" sz="900" dirty="0"/>
          </a:p>
        </p:txBody>
      </p:sp>
      <p:sp>
        <p:nvSpPr>
          <p:cNvPr id="72" name="table cell"/>
          <p:cNvSpPr/>
          <p:nvPr/>
        </p:nvSpPr>
        <p:spPr>
          <a:xfrm>
            <a:off x="5181905" y="4103370"/>
            <a:ext cx="2011680" cy="285750"/>
          </a:xfrm>
          <a:prstGeom prst="rect">
            <a:avLst/>
          </a:prstGeom>
          <a:solidFill>
            <a:srgbClr val="FFFDF7"/>
          </a:solidFill>
          <a:ln w="6350">
            <a:solidFill>
              <a:srgbClr val="D8C7A3"/>
            </a:solidFill>
            <a:prstDash val="solid"/>
          </a:ln>
        </p:spPr>
      </p:sp>
      <p:sp>
        <p:nvSpPr>
          <p:cNvPr id="73" name="table text"/>
          <p:cNvSpPr txBox="1"/>
          <p:nvPr/>
        </p:nvSpPr>
        <p:spPr>
          <a:xfrm>
            <a:off x="5245913" y="4167378"/>
            <a:ext cx="18836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for vendors</a:t>
            </a:r>
            <a:endParaRPr lang="en-US" sz="900" dirty="0"/>
          </a:p>
        </p:txBody>
      </p:sp>
      <p:sp>
        <p:nvSpPr>
          <p:cNvPr id="74" name="table cell"/>
          <p:cNvSpPr/>
          <p:nvPr/>
        </p:nvSpPr>
        <p:spPr>
          <a:xfrm>
            <a:off x="7193585" y="4103370"/>
            <a:ext cx="2194560" cy="285750"/>
          </a:xfrm>
          <a:prstGeom prst="rect">
            <a:avLst/>
          </a:prstGeom>
          <a:solidFill>
            <a:srgbClr val="FFFDF7"/>
          </a:solidFill>
          <a:ln w="6350">
            <a:solidFill>
              <a:srgbClr val="D8C7A3"/>
            </a:solidFill>
            <a:prstDash val="solid"/>
          </a:ln>
        </p:spPr>
      </p:sp>
      <p:sp>
        <p:nvSpPr>
          <p:cNvPr id="75" name="table text"/>
          <p:cNvSpPr txBox="1"/>
          <p:nvPr/>
        </p:nvSpPr>
        <p:spPr>
          <a:xfrm>
            <a:off x="7257593" y="4167378"/>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"35,500+ events," "2,670,000+ users"</a:t>
            </a:r>
            <a:endParaRPr lang="en-US" sz="900" dirty="0"/>
          </a:p>
        </p:txBody>
      </p:sp>
      <p:sp>
        <p:nvSpPr>
          <p:cNvPr id="76" name="table cell"/>
          <p:cNvSpPr/>
          <p:nvPr/>
        </p:nvSpPr>
        <p:spPr>
          <a:xfrm>
            <a:off x="9388145" y="4103370"/>
            <a:ext cx="2194560" cy="285750"/>
          </a:xfrm>
          <a:prstGeom prst="rect">
            <a:avLst/>
          </a:prstGeom>
          <a:solidFill>
            <a:srgbClr val="FFFDF7"/>
          </a:solidFill>
          <a:ln w="6350">
            <a:solidFill>
              <a:srgbClr val="D8C7A3"/>
            </a:solidFill>
            <a:prstDash val="solid"/>
          </a:ln>
        </p:spPr>
      </p:sp>
      <p:sp>
        <p:nvSpPr>
          <p:cNvPr id="77" name="table text"/>
          <p:cNvSpPr txBox="1"/>
          <p:nvPr/>
        </p:nvSpPr>
        <p:spPr>
          <a:xfrm>
            <a:off x="9452153" y="4167378"/>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Deadlines contradict within one page</a:t>
            </a:r>
            <a:endParaRPr lang="en-US" sz="900" dirty="0"/>
          </a:p>
        </p:txBody>
      </p:sp>
      <p:sp>
        <p:nvSpPr>
          <p:cNvPr id="78" name="table cell"/>
          <p:cNvSpPr/>
          <p:nvPr/>
        </p:nvSpPr>
        <p:spPr>
          <a:xfrm>
            <a:off x="609905" y="4389120"/>
            <a:ext cx="1554480" cy="285750"/>
          </a:xfrm>
          <a:prstGeom prst="rect">
            <a:avLst/>
          </a:prstGeom>
          <a:solidFill>
            <a:srgbClr val="FFFDF7"/>
          </a:solidFill>
          <a:ln w="6350">
            <a:solidFill>
              <a:srgbClr val="D8C7A3"/>
            </a:solidFill>
            <a:prstDash val="solid"/>
          </a:ln>
        </p:spPr>
      </p:sp>
      <p:sp>
        <p:nvSpPr>
          <p:cNvPr id="79" name="table text"/>
          <p:cNvSpPr txBox="1"/>
          <p:nvPr/>
        </p:nvSpPr>
        <p:spPr>
          <a:xfrm>
            <a:off x="673913" y="4453128"/>
            <a:ext cx="14264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Art Fair Calendar</a:t>
            </a:r>
            <a:endParaRPr lang="en-US" sz="900" dirty="0"/>
          </a:p>
        </p:txBody>
      </p:sp>
      <p:sp>
        <p:nvSpPr>
          <p:cNvPr id="80" name="table cell"/>
          <p:cNvSpPr/>
          <p:nvPr/>
        </p:nvSpPr>
        <p:spPr>
          <a:xfrm>
            <a:off x="2164385" y="4389120"/>
            <a:ext cx="3017520" cy="285750"/>
          </a:xfrm>
          <a:prstGeom prst="rect">
            <a:avLst/>
          </a:prstGeom>
          <a:solidFill>
            <a:srgbClr val="FFFDF7"/>
          </a:solidFill>
          <a:ln w="6350">
            <a:solidFill>
              <a:srgbClr val="D8C7A3"/>
            </a:solidFill>
            <a:prstDash val="solid"/>
          </a:ln>
        </p:spPr>
      </p:sp>
      <p:sp>
        <p:nvSpPr>
          <p:cNvPr id="81" name="table text"/>
          <p:cNvSpPr txBox="1"/>
          <p:nvPr/>
        </p:nvSpPr>
        <p:spPr>
          <a:xfrm>
            <a:off x="2228393" y="4453128"/>
            <a:ext cx="288950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Listings; free deadline emails</a:t>
            </a:r>
            <a:endParaRPr lang="en-US" sz="900" dirty="0"/>
          </a:p>
        </p:txBody>
      </p:sp>
      <p:sp>
        <p:nvSpPr>
          <p:cNvPr id="82" name="table cell"/>
          <p:cNvSpPr/>
          <p:nvPr/>
        </p:nvSpPr>
        <p:spPr>
          <a:xfrm>
            <a:off x="5181905" y="4389120"/>
            <a:ext cx="2011680" cy="285750"/>
          </a:xfrm>
          <a:prstGeom prst="rect">
            <a:avLst/>
          </a:prstGeom>
          <a:solidFill>
            <a:srgbClr val="FFFDF7"/>
          </a:solidFill>
          <a:ln w="6350">
            <a:solidFill>
              <a:srgbClr val="D8C7A3"/>
            </a:solidFill>
            <a:prstDash val="solid"/>
          </a:ln>
        </p:spPr>
      </p:sp>
      <p:sp>
        <p:nvSpPr>
          <p:cNvPr id="83" name="table text"/>
          <p:cNvSpPr txBox="1"/>
          <p:nvPr/>
        </p:nvSpPr>
        <p:spPr>
          <a:xfrm>
            <a:off x="5245913" y="4453128"/>
            <a:ext cx="18836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(organizers list for $45)</a:t>
            </a:r>
            <a:endParaRPr lang="en-US" sz="900" dirty="0"/>
          </a:p>
        </p:txBody>
      </p:sp>
      <p:sp>
        <p:nvSpPr>
          <p:cNvPr id="84" name="table cell"/>
          <p:cNvSpPr/>
          <p:nvPr/>
        </p:nvSpPr>
        <p:spPr>
          <a:xfrm>
            <a:off x="7193585" y="4389120"/>
            <a:ext cx="2194560" cy="285750"/>
          </a:xfrm>
          <a:prstGeom prst="rect">
            <a:avLst/>
          </a:prstGeom>
          <a:solidFill>
            <a:srgbClr val="FFFDF7"/>
          </a:solidFill>
          <a:ln w="6350">
            <a:solidFill>
              <a:srgbClr val="D8C7A3"/>
            </a:solidFill>
            <a:prstDash val="solid"/>
          </a:ln>
        </p:spPr>
      </p:sp>
      <p:sp>
        <p:nvSpPr>
          <p:cNvPr id="85" name="table text"/>
          <p:cNvSpPr txBox="1"/>
          <p:nvPr/>
        </p:nvSpPr>
        <p:spPr>
          <a:xfrm>
            <a:off x="7257593" y="4453128"/>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Email list</a:t>
            </a:r>
            <a:endParaRPr lang="en-US" sz="900" dirty="0"/>
          </a:p>
        </p:txBody>
      </p:sp>
      <p:sp>
        <p:nvSpPr>
          <p:cNvPr id="86" name="table cell"/>
          <p:cNvSpPr/>
          <p:nvPr/>
        </p:nvSpPr>
        <p:spPr>
          <a:xfrm>
            <a:off x="9388145" y="4389120"/>
            <a:ext cx="2194560" cy="285750"/>
          </a:xfrm>
          <a:prstGeom prst="rect">
            <a:avLst/>
          </a:prstGeom>
          <a:solidFill>
            <a:srgbClr val="FFFDF7"/>
          </a:solidFill>
          <a:ln w="6350">
            <a:solidFill>
              <a:srgbClr val="D8C7A3"/>
            </a:solidFill>
            <a:prstDash val="solid"/>
          </a:ln>
        </p:spPr>
      </p:sp>
      <p:sp>
        <p:nvSpPr>
          <p:cNvPr id="87" name="table text"/>
          <p:cNvSpPr txBox="1"/>
          <p:nvPr/>
        </p:nvSpPr>
        <p:spPr>
          <a:xfrm>
            <a:off x="9452153" y="4453128"/>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Disclaims accuracy in its own words</a:t>
            </a:r>
            <a:endParaRPr lang="en-US" sz="900" dirty="0"/>
          </a:p>
        </p:txBody>
      </p:sp>
      <p:sp>
        <p:nvSpPr>
          <p:cNvPr id="88" name="table cell"/>
          <p:cNvSpPr/>
          <p:nvPr/>
        </p:nvSpPr>
        <p:spPr>
          <a:xfrm>
            <a:off x="609905" y="4674870"/>
            <a:ext cx="1554480" cy="425196"/>
          </a:xfrm>
          <a:prstGeom prst="rect">
            <a:avLst/>
          </a:prstGeom>
          <a:solidFill>
            <a:srgbClr val="FFFDF7"/>
          </a:solidFill>
          <a:ln w="6350">
            <a:solidFill>
              <a:srgbClr val="D8C7A3"/>
            </a:solidFill>
            <a:prstDash val="solid"/>
          </a:ln>
        </p:spPr>
      </p:sp>
      <p:sp>
        <p:nvSpPr>
          <p:cNvPr id="89" name="table text"/>
          <p:cNvSpPr txBox="1"/>
          <p:nvPr/>
        </p:nvSpPr>
        <p:spPr>
          <a:xfrm>
            <a:off x="673913" y="4738878"/>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TheCraftMap</a:t>
            </a:r>
            <a:endParaRPr lang="en-US" sz="900" dirty="0"/>
          </a:p>
        </p:txBody>
      </p:sp>
      <p:sp>
        <p:nvSpPr>
          <p:cNvPr id="90" name="table cell"/>
          <p:cNvSpPr/>
          <p:nvPr/>
        </p:nvSpPr>
        <p:spPr>
          <a:xfrm>
            <a:off x="2164385" y="4674870"/>
            <a:ext cx="3017520" cy="425196"/>
          </a:xfrm>
          <a:prstGeom prst="rect">
            <a:avLst/>
          </a:prstGeom>
          <a:solidFill>
            <a:srgbClr val="FFFDF7"/>
          </a:solidFill>
          <a:ln w="6350">
            <a:solidFill>
              <a:srgbClr val="D8C7A3"/>
            </a:solidFill>
            <a:prstDash val="solid"/>
          </a:ln>
        </p:spPr>
      </p:sp>
      <p:sp>
        <p:nvSpPr>
          <p:cNvPr id="91" name="table text"/>
          <p:cNvSpPr txBox="1"/>
          <p:nvPr/>
        </p:nvSpPr>
        <p:spPr>
          <a:xfrm>
            <a:off x="2228393" y="4738878"/>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Listings; reminders at 2 weeks, 1 week, 3 days</a:t>
            </a:r>
            <a:endParaRPr lang="en-US" sz="900" dirty="0"/>
          </a:p>
        </p:txBody>
      </p:sp>
      <p:sp>
        <p:nvSpPr>
          <p:cNvPr id="92" name="table cell"/>
          <p:cNvSpPr/>
          <p:nvPr/>
        </p:nvSpPr>
        <p:spPr>
          <a:xfrm>
            <a:off x="5181905" y="4674870"/>
            <a:ext cx="2011680" cy="425196"/>
          </a:xfrm>
          <a:prstGeom prst="rect">
            <a:avLst/>
          </a:prstGeom>
          <a:solidFill>
            <a:srgbClr val="FFFDF7"/>
          </a:solidFill>
          <a:ln w="6350">
            <a:solidFill>
              <a:srgbClr val="D8C7A3"/>
            </a:solidFill>
            <a:prstDash val="solid"/>
          </a:ln>
        </p:spPr>
      </p:sp>
      <p:sp>
        <p:nvSpPr>
          <p:cNvPr id="93" name="table text"/>
          <p:cNvSpPr txBox="1"/>
          <p:nvPr/>
        </p:nvSpPr>
        <p:spPr>
          <a:xfrm>
            <a:off x="5245913" y="4738878"/>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Free with ads; Pro $15/mo, $120/yr</a:t>
            </a:r>
            <a:endParaRPr lang="en-US" sz="900" dirty="0"/>
          </a:p>
        </p:txBody>
      </p:sp>
      <p:sp>
        <p:nvSpPr>
          <p:cNvPr id="94" name="table cell"/>
          <p:cNvSpPr/>
          <p:nvPr/>
        </p:nvSpPr>
        <p:spPr>
          <a:xfrm>
            <a:off x="7193585" y="4674870"/>
            <a:ext cx="2194560" cy="425196"/>
          </a:xfrm>
          <a:prstGeom prst="rect">
            <a:avLst/>
          </a:prstGeom>
          <a:solidFill>
            <a:srgbClr val="FFFDF7"/>
          </a:solidFill>
          <a:ln w="6350">
            <a:solidFill>
              <a:srgbClr val="D8C7A3"/>
            </a:solidFill>
            <a:prstDash val="solid"/>
          </a:ln>
        </p:spPr>
      </p:sp>
      <p:sp>
        <p:nvSpPr>
          <p:cNvPr id="95" name="table text"/>
          <p:cNvSpPr txBox="1"/>
          <p:nvPr/>
        </p:nvSpPr>
        <p:spPr>
          <a:xfrm>
            <a:off x="7257593" y="4738878"/>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Search: "7,500+ local craft shows in 2026"</a:t>
            </a:r>
            <a:endParaRPr lang="en-US" sz="900" dirty="0"/>
          </a:p>
        </p:txBody>
      </p:sp>
      <p:sp>
        <p:nvSpPr>
          <p:cNvPr id="96" name="table cell"/>
          <p:cNvSpPr/>
          <p:nvPr/>
        </p:nvSpPr>
        <p:spPr>
          <a:xfrm>
            <a:off x="9388145" y="4674870"/>
            <a:ext cx="2194560" cy="425196"/>
          </a:xfrm>
          <a:prstGeom prst="rect">
            <a:avLst/>
          </a:prstGeom>
          <a:solidFill>
            <a:srgbClr val="FFFDF7"/>
          </a:solidFill>
          <a:ln w="6350">
            <a:solidFill>
              <a:srgbClr val="D8C7A3"/>
            </a:solidFill>
            <a:prstDash val="solid"/>
          </a:ln>
        </p:spPr>
      </p:sp>
      <p:sp>
        <p:nvSpPr>
          <p:cNvPr id="97" name="table text"/>
          <p:cNvSpPr txBox="1"/>
          <p:nvPr/>
        </p:nvSpPr>
        <p:spPr>
          <a:xfrm>
            <a:off x="9452153" y="4738878"/>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0 of 40 fields right; 9 of 10 test shows unlisted</a:t>
            </a:r>
            <a:endParaRPr lang="en-US" sz="900" dirty="0"/>
          </a:p>
        </p:txBody>
      </p:sp>
      <p:sp>
        <p:nvSpPr>
          <p:cNvPr id="98" name="table cell"/>
          <p:cNvSpPr/>
          <p:nvPr/>
        </p:nvSpPr>
        <p:spPr>
          <a:xfrm>
            <a:off x="609905" y="5100066"/>
            <a:ext cx="1554480" cy="285750"/>
          </a:xfrm>
          <a:prstGeom prst="rect">
            <a:avLst/>
          </a:prstGeom>
          <a:solidFill>
            <a:srgbClr val="FFFDF7"/>
          </a:solidFill>
          <a:ln w="6350">
            <a:solidFill>
              <a:srgbClr val="D8C7A3"/>
            </a:solidFill>
            <a:prstDash val="solid"/>
          </a:ln>
        </p:spPr>
      </p:sp>
      <p:sp>
        <p:nvSpPr>
          <p:cNvPr id="99" name="table text"/>
          <p:cNvSpPr txBox="1"/>
          <p:nvPr/>
        </p:nvSpPr>
        <p:spPr>
          <a:xfrm>
            <a:off x="673913" y="5164074"/>
            <a:ext cx="14264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Artisans Almanac</a:t>
            </a:r>
            <a:endParaRPr lang="en-US" sz="900" dirty="0"/>
          </a:p>
        </p:txBody>
      </p:sp>
      <p:sp>
        <p:nvSpPr>
          <p:cNvPr id="100" name="table cell"/>
          <p:cNvSpPr/>
          <p:nvPr/>
        </p:nvSpPr>
        <p:spPr>
          <a:xfrm>
            <a:off x="2164385" y="5100066"/>
            <a:ext cx="3017520" cy="285750"/>
          </a:xfrm>
          <a:prstGeom prst="rect">
            <a:avLst/>
          </a:prstGeom>
          <a:solidFill>
            <a:srgbClr val="FFFDF7"/>
          </a:solidFill>
          <a:ln w="6350">
            <a:solidFill>
              <a:srgbClr val="D8C7A3"/>
            </a:solidFill>
            <a:prstDash val="solid"/>
          </a:ln>
        </p:spPr>
      </p:sp>
      <p:sp>
        <p:nvSpPr>
          <p:cNvPr id="101" name="table text"/>
          <p:cNvSpPr txBox="1"/>
          <p:nvPr/>
        </p:nvSpPr>
        <p:spPr>
          <a:xfrm>
            <a:off x="2228393" y="5164074"/>
            <a:ext cx="288950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Members-only listings</a:t>
            </a:r>
            <a:endParaRPr lang="en-US" sz="900" dirty="0"/>
          </a:p>
        </p:txBody>
      </p:sp>
      <p:sp>
        <p:nvSpPr>
          <p:cNvPr id="102" name="table cell"/>
          <p:cNvSpPr/>
          <p:nvPr/>
        </p:nvSpPr>
        <p:spPr>
          <a:xfrm>
            <a:off x="5181905" y="5100066"/>
            <a:ext cx="2011680" cy="285750"/>
          </a:xfrm>
          <a:prstGeom prst="rect">
            <a:avLst/>
          </a:prstGeom>
          <a:solidFill>
            <a:srgbClr val="FFFDF7"/>
          </a:solidFill>
          <a:ln w="6350">
            <a:solidFill>
              <a:srgbClr val="D8C7A3"/>
            </a:solidFill>
            <a:prstDash val="solid"/>
          </a:ln>
        </p:spPr>
      </p:sp>
      <p:sp>
        <p:nvSpPr>
          <p:cNvPr id="103" name="table text"/>
          <p:cNvSpPr txBox="1"/>
          <p:nvPr/>
        </p:nvSpPr>
        <p:spPr>
          <a:xfrm>
            <a:off x="5245913" y="5164074"/>
            <a:ext cx="188366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$4.99/mo, $39.99/yr</a:t>
            </a:r>
            <a:endParaRPr lang="en-US" sz="900" dirty="0"/>
          </a:p>
        </p:txBody>
      </p:sp>
      <p:sp>
        <p:nvSpPr>
          <p:cNvPr id="104" name="table cell"/>
          <p:cNvSpPr/>
          <p:nvPr/>
        </p:nvSpPr>
        <p:spPr>
          <a:xfrm>
            <a:off x="7193585" y="5100066"/>
            <a:ext cx="2194560" cy="285750"/>
          </a:xfrm>
          <a:prstGeom prst="rect">
            <a:avLst/>
          </a:prstGeom>
          <a:solidFill>
            <a:srgbClr val="FFFDF7"/>
          </a:solidFill>
          <a:ln w="6350">
            <a:solidFill>
              <a:srgbClr val="D8C7A3"/>
            </a:solidFill>
            <a:prstDash val="solid"/>
          </a:ln>
        </p:spPr>
      </p:sp>
      <p:sp>
        <p:nvSpPr>
          <p:cNvPr id="105" name="table text"/>
          <p:cNvSpPr txBox="1"/>
          <p:nvPr/>
        </p:nvSpPr>
        <p:spPr>
          <a:xfrm>
            <a:off x="7257593" y="5164074"/>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Search, membership</a:t>
            </a:r>
            <a:endParaRPr lang="en-US" sz="900" dirty="0"/>
          </a:p>
        </p:txBody>
      </p:sp>
      <p:sp>
        <p:nvSpPr>
          <p:cNvPr id="106" name="table cell"/>
          <p:cNvSpPr/>
          <p:nvPr/>
        </p:nvSpPr>
        <p:spPr>
          <a:xfrm>
            <a:off x="9388145" y="5100066"/>
            <a:ext cx="2194560" cy="285750"/>
          </a:xfrm>
          <a:prstGeom prst="rect">
            <a:avLst/>
          </a:prstGeom>
          <a:solidFill>
            <a:srgbClr val="FFFDF7"/>
          </a:solidFill>
          <a:ln w="6350">
            <a:solidFill>
              <a:srgbClr val="D8C7A3"/>
            </a:solidFill>
            <a:prstDash val="solid"/>
          </a:ln>
        </p:spPr>
      </p:sp>
      <p:sp>
        <p:nvSpPr>
          <p:cNvPr id="107" name="table text"/>
          <p:cNvSpPr txBox="1"/>
          <p:nvPr/>
        </p:nvSpPr>
        <p:spPr>
          <a:xfrm>
            <a:off x="9452153" y="5164074"/>
            <a:ext cx="2066544" cy="157734"/>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0 of 40 fields right; 1,110 shows</a:t>
            </a:r>
            <a:endParaRPr lang="en-US" sz="900" dirty="0"/>
          </a:p>
        </p:txBody>
      </p:sp>
      <p:sp>
        <p:nvSpPr>
          <p:cNvPr id="108" name="table cell"/>
          <p:cNvSpPr/>
          <p:nvPr/>
        </p:nvSpPr>
        <p:spPr>
          <a:xfrm>
            <a:off x="609905" y="5385816"/>
            <a:ext cx="1554480" cy="425196"/>
          </a:xfrm>
          <a:prstGeom prst="rect">
            <a:avLst/>
          </a:prstGeom>
          <a:solidFill>
            <a:srgbClr val="FFFDF7"/>
          </a:solidFill>
          <a:ln w="6350">
            <a:solidFill>
              <a:srgbClr val="D8C7A3"/>
            </a:solidFill>
            <a:prstDash val="solid"/>
          </a:ln>
        </p:spPr>
      </p:sp>
      <p:sp>
        <p:nvSpPr>
          <p:cNvPr id="109" name="table text"/>
          <p:cNvSpPr txBox="1"/>
          <p:nvPr/>
        </p:nvSpPr>
        <p:spPr>
          <a:xfrm>
            <a:off x="673913" y="5449824"/>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Art Fair SourceBook</a:t>
            </a:r>
            <a:endParaRPr lang="en-US" sz="900" dirty="0"/>
          </a:p>
        </p:txBody>
      </p:sp>
      <p:sp>
        <p:nvSpPr>
          <p:cNvPr id="110" name="table cell"/>
          <p:cNvSpPr/>
          <p:nvPr/>
        </p:nvSpPr>
        <p:spPr>
          <a:xfrm>
            <a:off x="2164385" y="5385816"/>
            <a:ext cx="3017520" cy="425196"/>
          </a:xfrm>
          <a:prstGeom prst="rect">
            <a:avLst/>
          </a:prstGeom>
          <a:solidFill>
            <a:srgbClr val="FFFDF7"/>
          </a:solidFill>
          <a:ln w="6350">
            <a:solidFill>
              <a:srgbClr val="D8C7A3"/>
            </a:solidFill>
            <a:prstDash val="solid"/>
          </a:ln>
        </p:spPr>
      </p:sp>
      <p:sp>
        <p:nvSpPr>
          <p:cNvPr id="111" name="table text"/>
          <p:cNvSpPr txBox="1"/>
          <p:nvPr/>
        </p:nvSpPr>
        <p:spPr>
          <a:xfrm>
            <a:off x="2228393" y="5449824"/>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Ratings, deadlines, reminders</a:t>
            </a:r>
            <a:endParaRPr lang="en-US" sz="900" dirty="0"/>
          </a:p>
        </p:txBody>
      </p:sp>
      <p:sp>
        <p:nvSpPr>
          <p:cNvPr id="112" name="table cell"/>
          <p:cNvSpPr/>
          <p:nvPr/>
        </p:nvSpPr>
        <p:spPr>
          <a:xfrm>
            <a:off x="5181905" y="5385816"/>
            <a:ext cx="2011680" cy="425196"/>
          </a:xfrm>
          <a:prstGeom prst="rect">
            <a:avLst/>
          </a:prstGeom>
          <a:solidFill>
            <a:srgbClr val="FFFDF7"/>
          </a:solidFill>
          <a:ln w="6350">
            <a:solidFill>
              <a:srgbClr val="D8C7A3"/>
            </a:solidFill>
            <a:prstDash val="solid"/>
          </a:ln>
        </p:spPr>
      </p:sp>
      <p:sp>
        <p:nvSpPr>
          <p:cNvPr id="113" name="table text"/>
          <p:cNvSpPr txBox="1"/>
          <p:nvPr/>
        </p:nvSpPr>
        <p:spPr>
          <a:xfrm>
            <a:off x="5245913" y="5449824"/>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Single state from $14.95; The Works $649</a:t>
            </a:r>
            <a:endParaRPr lang="en-US" sz="900" dirty="0"/>
          </a:p>
        </p:txBody>
      </p:sp>
      <p:sp>
        <p:nvSpPr>
          <p:cNvPr id="114" name="table cell"/>
          <p:cNvSpPr/>
          <p:nvPr/>
        </p:nvSpPr>
        <p:spPr>
          <a:xfrm>
            <a:off x="7193585" y="5385816"/>
            <a:ext cx="2194560" cy="425196"/>
          </a:xfrm>
          <a:prstGeom prst="rect">
            <a:avLst/>
          </a:prstGeom>
          <a:solidFill>
            <a:srgbClr val="FFFDF7"/>
          </a:solidFill>
          <a:ln w="6350">
            <a:solidFill>
              <a:srgbClr val="D8C7A3"/>
            </a:solidFill>
            <a:prstDash val="solid"/>
          </a:ln>
        </p:spPr>
      </p:sp>
      <p:sp>
        <p:nvSpPr>
          <p:cNvPr id="115" name="table text"/>
          <p:cNvSpPr txBox="1"/>
          <p:nvPr/>
        </p:nvSpPr>
        <p:spPr>
          <a:xfrm>
            <a:off x="7257593" y="5449824"/>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Emails "over 4,000 artists"; "700+ art fairs"</a:t>
            </a:r>
            <a:endParaRPr lang="en-US" sz="900" dirty="0"/>
          </a:p>
        </p:txBody>
      </p:sp>
      <p:sp>
        <p:nvSpPr>
          <p:cNvPr id="116" name="table cell"/>
          <p:cNvSpPr/>
          <p:nvPr/>
        </p:nvSpPr>
        <p:spPr>
          <a:xfrm>
            <a:off x="9388145" y="5385816"/>
            <a:ext cx="2194560" cy="425196"/>
          </a:xfrm>
          <a:prstGeom prst="rect">
            <a:avLst/>
          </a:prstGeom>
          <a:solidFill>
            <a:srgbClr val="FFFDF7"/>
          </a:solidFill>
          <a:ln w="6350">
            <a:solidFill>
              <a:srgbClr val="D8C7A3"/>
            </a:solidFill>
            <a:prstDash val="solid"/>
          </a:ln>
        </p:spPr>
      </p:sp>
      <p:sp>
        <p:nvSpPr>
          <p:cNvPr id="117" name="table text"/>
          <p:cNvSpPr txBox="1"/>
          <p:nvPr/>
        </p:nvSpPr>
        <p:spPr>
          <a:xfrm>
            <a:off x="9452153" y="5449824"/>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Fine-art fairs; the price</a:t>
            </a:r>
            <a:endParaRPr lang="en-US" sz="900" dirty="0"/>
          </a:p>
        </p:txBody>
      </p:sp>
      <p:sp>
        <p:nvSpPr>
          <p:cNvPr id="118" name="table cell"/>
          <p:cNvSpPr/>
          <p:nvPr/>
        </p:nvSpPr>
        <p:spPr>
          <a:xfrm>
            <a:off x="609905" y="5811012"/>
            <a:ext cx="1554480" cy="425196"/>
          </a:xfrm>
          <a:prstGeom prst="rect">
            <a:avLst/>
          </a:prstGeom>
          <a:solidFill>
            <a:srgbClr val="FFFDF7"/>
          </a:solidFill>
          <a:ln w="6350">
            <a:solidFill>
              <a:srgbClr val="D8C7A3"/>
            </a:solidFill>
            <a:prstDash val="solid"/>
          </a:ln>
        </p:spPr>
      </p:sp>
      <p:sp>
        <p:nvSpPr>
          <p:cNvPr id="119" name="table text"/>
          <p:cNvSpPr txBox="1"/>
          <p:nvPr/>
        </p:nvSpPr>
        <p:spPr>
          <a:xfrm>
            <a:off x="673913" y="5875020"/>
            <a:ext cx="14264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Sunshine Artist / Art Fair Insiders</a:t>
            </a:r>
            <a:endParaRPr lang="en-US" sz="900" dirty="0"/>
          </a:p>
        </p:txBody>
      </p:sp>
      <p:sp>
        <p:nvSpPr>
          <p:cNvPr id="120" name="table cell"/>
          <p:cNvSpPr/>
          <p:nvPr/>
        </p:nvSpPr>
        <p:spPr>
          <a:xfrm>
            <a:off x="2164385" y="5811012"/>
            <a:ext cx="3017520" cy="425196"/>
          </a:xfrm>
          <a:prstGeom prst="rect">
            <a:avLst/>
          </a:prstGeom>
          <a:solidFill>
            <a:srgbClr val="FFFDF7"/>
          </a:solidFill>
          <a:ln w="6350">
            <a:solidFill>
              <a:srgbClr val="D8C7A3"/>
            </a:solidFill>
            <a:prstDash val="solid"/>
          </a:ln>
        </p:spPr>
      </p:sp>
      <p:sp>
        <p:nvSpPr>
          <p:cNvPr id="121" name="table text"/>
          <p:cNvSpPr txBox="1"/>
          <p:nvPr/>
        </p:nvSpPr>
        <p:spPr>
          <a:xfrm>
            <a:off x="2228393" y="5875020"/>
            <a:ext cx="288950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Magazine and the 200 Best; a forum</a:t>
            </a:r>
            <a:endParaRPr lang="en-US" sz="900" dirty="0"/>
          </a:p>
        </p:txBody>
      </p:sp>
      <p:sp>
        <p:nvSpPr>
          <p:cNvPr id="122" name="table cell"/>
          <p:cNvSpPr/>
          <p:nvPr/>
        </p:nvSpPr>
        <p:spPr>
          <a:xfrm>
            <a:off x="5181905" y="5811012"/>
            <a:ext cx="2011680" cy="425196"/>
          </a:xfrm>
          <a:prstGeom prst="rect">
            <a:avLst/>
          </a:prstGeom>
          <a:solidFill>
            <a:srgbClr val="FFFDF7"/>
          </a:solidFill>
          <a:ln w="6350">
            <a:solidFill>
              <a:srgbClr val="D8C7A3"/>
            </a:solidFill>
            <a:prstDash val="solid"/>
          </a:ln>
        </p:spPr>
      </p:sp>
      <p:sp>
        <p:nvSpPr>
          <p:cNvPr id="123" name="table text"/>
          <p:cNvSpPr txBox="1"/>
          <p:nvPr/>
        </p:nvSpPr>
        <p:spPr>
          <a:xfrm>
            <a:off x="5245913" y="5875020"/>
            <a:ext cx="188366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About $34.95 for six issues; forum free</a:t>
            </a:r>
            <a:endParaRPr lang="en-US" sz="900" dirty="0"/>
          </a:p>
        </p:txBody>
      </p:sp>
      <p:sp>
        <p:nvSpPr>
          <p:cNvPr id="124" name="table cell"/>
          <p:cNvSpPr/>
          <p:nvPr/>
        </p:nvSpPr>
        <p:spPr>
          <a:xfrm>
            <a:off x="7193585" y="5811012"/>
            <a:ext cx="2194560" cy="425196"/>
          </a:xfrm>
          <a:prstGeom prst="rect">
            <a:avLst/>
          </a:prstGeom>
          <a:solidFill>
            <a:srgbClr val="FFFDF7"/>
          </a:solidFill>
          <a:ln w="6350">
            <a:solidFill>
              <a:srgbClr val="D8C7A3"/>
            </a:solidFill>
            <a:prstDash val="solid"/>
          </a:ln>
        </p:spPr>
      </p:sp>
      <p:sp>
        <p:nvSpPr>
          <p:cNvPr id="125" name="table text"/>
          <p:cNvSpPr txBox="1"/>
          <p:nvPr/>
        </p:nvSpPr>
        <p:spPr>
          <a:xfrm>
            <a:off x="7257593" y="5875020"/>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Subscription; community</a:t>
            </a:r>
            <a:endParaRPr lang="en-US" sz="900" dirty="0"/>
          </a:p>
        </p:txBody>
      </p:sp>
      <p:sp>
        <p:nvSpPr>
          <p:cNvPr id="126" name="table cell"/>
          <p:cNvSpPr/>
          <p:nvPr/>
        </p:nvSpPr>
        <p:spPr>
          <a:xfrm>
            <a:off x="9388145" y="5811012"/>
            <a:ext cx="2194560" cy="425196"/>
          </a:xfrm>
          <a:prstGeom prst="rect">
            <a:avLst/>
          </a:prstGeom>
          <a:solidFill>
            <a:srgbClr val="FFFDF7"/>
          </a:solidFill>
          <a:ln w="6350">
            <a:solidFill>
              <a:srgbClr val="D8C7A3"/>
            </a:solidFill>
            <a:prstDash val="solid"/>
          </a:ln>
        </p:spPr>
      </p:sp>
      <p:sp>
        <p:nvSpPr>
          <p:cNvPr id="127" name="table text"/>
          <p:cNvSpPr txBox="1"/>
          <p:nvPr/>
        </p:nvSpPr>
        <p:spPr>
          <a:xfrm>
            <a:off x="9452153" y="5875020"/>
            <a:ext cx="2066544" cy="297180"/>
          </a:xfrm>
          <a:prstGeom prst="rect">
            <a:avLst/>
          </a:prstGeom>
          <a:noFill/>
          <a:ln/>
        </p:spPr>
        <p:txBody>
          <a:bodyPr wrap="square" lIns="0" tIns="0" rIns="0" bIns="0" rtlCol="0" anchor="t"/>
          <a:lstStyle/>
          <a:p>
            <a:pPr indent="0" marL="0">
              <a:buNone/>
            </a:pPr>
            <a:r>
              <a:rPr lang="en-US" sz="900" dirty="0">
                <a:solidFill>
                  <a:srgbClr val="362B20"/>
                </a:solidFill>
                <a:latin typeface="Inter" pitchFamily="34" charset="0"/>
                <a:ea typeface="Inter" pitchFamily="34" charset="-122"/>
                <a:cs typeface="Inter" pitchFamily="34" charset="-120"/>
              </a:rPr>
              <a:t>Neither watches anything</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III · COMPETITIVE ANALYSIS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6</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Placement from each company's public pages, October 29, 2026. Art Fair SourceBook's $14.95 is a single-state product; its billing period is not stated on the page.</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III · THE POSITION</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What we do that nobody else does</a:t>
            </a:r>
            <a:endParaRPr lang="en-US" sz="4000" dirty="0"/>
          </a:p>
        </p:txBody>
      </p:sp>
      <p:sp>
        <p:nvSpPr>
          <p:cNvPr id="8" name="card"/>
          <p:cNvSpPr/>
          <p:nvPr/>
        </p:nvSpPr>
        <p:spPr>
          <a:xfrm>
            <a:off x="609905" y="1737360"/>
            <a:ext cx="6583680" cy="4434840"/>
          </a:xfrm>
          <a:prstGeom prst="roundRect">
            <a:avLst>
              <a:gd name="adj" fmla="val 1649"/>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x axis"/>
          <p:cNvSpPr/>
          <p:nvPr/>
        </p:nvSpPr>
        <p:spPr>
          <a:xfrm>
            <a:off x="1325880" y="5577840"/>
            <a:ext cx="5486400" cy="0"/>
          </a:xfrm>
          <a:prstGeom prst="line">
            <a:avLst/>
          </a:prstGeom>
          <a:noFill/>
          <a:ln w="25400">
            <a:solidFill>
              <a:srgbClr val="362B20"/>
            </a:solidFill>
            <a:prstDash val="solid"/>
            <a:tailEnd type="triangle"/>
          </a:ln>
        </p:spPr>
      </p:sp>
      <p:sp>
        <p:nvSpPr>
          <p:cNvPr id="10" name="y axis"/>
          <p:cNvSpPr/>
          <p:nvPr/>
        </p:nvSpPr>
        <p:spPr>
          <a:xfrm>
            <a:off x="1325880" y="2194560"/>
            <a:ext cx="0" cy="3383280"/>
          </a:xfrm>
          <a:prstGeom prst="line">
            <a:avLst/>
          </a:prstGeom>
          <a:noFill/>
          <a:ln w="25400">
            <a:solidFill>
              <a:srgbClr val="362B20"/>
            </a:solidFill>
            <a:prstDash val="solid"/>
            <a:headEnd type="triangle"/>
          </a:ln>
        </p:spPr>
      </p:sp>
      <p:sp>
        <p:nvSpPr>
          <p:cNvPr id="11" name="x axis title"/>
          <p:cNvSpPr txBox="1"/>
          <p:nvPr/>
        </p:nvSpPr>
        <p:spPr>
          <a:xfrm>
            <a:off x="1325880" y="5852160"/>
            <a:ext cx="5486400" cy="274320"/>
          </a:xfrm>
          <a:prstGeom prst="rect">
            <a:avLst/>
          </a:prstGeom>
          <a:noFill/>
          <a:ln/>
        </p:spPr>
        <p:txBody>
          <a:bodyPr wrap="square" lIns="0" tIns="0" rIns="0" bIns="0" rtlCol="0" anchor="t"/>
          <a:lstStyle/>
          <a:p>
            <a:pPr algn="ctr" indent="0" marL="0">
              <a:buNone/>
            </a:pPr>
            <a:r>
              <a:rPr lang="en-US" sz="1200" b="1" dirty="0">
                <a:solidFill>
                  <a:srgbClr val="362B20"/>
                </a:solidFill>
                <a:latin typeface="Inter" pitchFamily="34" charset="0"/>
                <a:ea typeface="Inter" pitchFamily="34" charset="-122"/>
                <a:cs typeface="Inter" pitchFamily="34" charset="-120"/>
              </a:rPr>
              <a:t>Price to the maker, per month</a:t>
            </a:r>
            <a:endParaRPr lang="en-US" sz="1200" dirty="0"/>
          </a:p>
        </p:txBody>
      </p:sp>
      <p:sp>
        <p:nvSpPr>
          <p:cNvPr id="12" name="y axis title"/>
          <p:cNvSpPr txBox="1"/>
          <p:nvPr/>
        </p:nvSpPr>
        <p:spPr>
          <a:xfrm rot="16200000">
            <a:off x="-777240" y="3749040"/>
            <a:ext cx="3383280" cy="274320"/>
          </a:xfrm>
          <a:prstGeom prst="rect">
            <a:avLst/>
          </a:prstGeom>
          <a:noFill/>
          <a:ln/>
        </p:spPr>
        <p:txBody>
          <a:bodyPr wrap="square" lIns="0" tIns="0" rIns="0" bIns="0" rtlCol="0" anchor="t"/>
          <a:lstStyle/>
          <a:p>
            <a:pPr algn="ctr" indent="0" marL="0">
              <a:buNone/>
            </a:pPr>
            <a:r>
              <a:rPr lang="en-US" sz="1200" b="1" dirty="0">
                <a:solidFill>
                  <a:srgbClr val="362B20"/>
                </a:solidFill>
                <a:latin typeface="Inter" pitchFamily="34" charset="0"/>
                <a:ea typeface="Inter" pitchFamily="34" charset="-122"/>
                <a:cs typeface="Inter" pitchFamily="34" charset="-120"/>
              </a:rPr>
              <a:t>Watches the organizer's page for changes</a:t>
            </a:r>
            <a:endParaRPr lang="en-US" sz="1200" dirty="0"/>
          </a:p>
        </p:txBody>
      </p:sp>
      <p:sp>
        <p:nvSpPr>
          <p:cNvPr id="13" name="x tick"/>
          <p:cNvSpPr txBox="1"/>
          <p:nvPr/>
        </p:nvSpPr>
        <p:spPr>
          <a:xfrm>
            <a:off x="960120" y="5632704"/>
            <a:ext cx="731520" cy="228600"/>
          </a:xfrm>
          <a:prstGeom prst="rect">
            <a:avLst/>
          </a:prstGeom>
          <a:noFill/>
          <a:ln/>
        </p:spPr>
        <p:txBody>
          <a:bodyPr wrap="square" lIns="0" tIns="0" rIns="0" bIns="0" rtlCol="0" anchor="t"/>
          <a:lstStyle/>
          <a:p>
            <a:pPr algn="ctr" indent="0" marL="0">
              <a:buNone/>
            </a:pPr>
            <a:r>
              <a:rPr lang="en-US" sz="1000" dirty="0">
                <a:solidFill>
                  <a:srgbClr val="6E6252"/>
                </a:solidFill>
                <a:latin typeface="Inter" pitchFamily="34" charset="0"/>
                <a:ea typeface="Inter" pitchFamily="34" charset="-122"/>
                <a:cs typeface="Inter" pitchFamily="34" charset="-120"/>
              </a:rPr>
              <a:t>Free</a:t>
            </a:r>
            <a:endParaRPr lang="en-US" sz="1000" dirty="0"/>
          </a:p>
        </p:txBody>
      </p:sp>
      <p:sp>
        <p:nvSpPr>
          <p:cNvPr id="14" name="x tick"/>
          <p:cNvSpPr txBox="1"/>
          <p:nvPr/>
        </p:nvSpPr>
        <p:spPr>
          <a:xfrm>
            <a:off x="3044952" y="5632704"/>
            <a:ext cx="731520" cy="228600"/>
          </a:xfrm>
          <a:prstGeom prst="rect">
            <a:avLst/>
          </a:prstGeom>
          <a:noFill/>
          <a:ln/>
        </p:spPr>
        <p:txBody>
          <a:bodyPr wrap="square" lIns="0" tIns="0" rIns="0" bIns="0" rtlCol="0" anchor="t"/>
          <a:lstStyle/>
          <a:p>
            <a:pPr algn="ctr" indent="0" marL="0">
              <a:buNone/>
            </a:pPr>
            <a:r>
              <a:rPr lang="en-US" sz="1000" dirty="0">
                <a:solidFill>
                  <a:srgbClr val="6E6252"/>
                </a:solidFill>
                <a:latin typeface="Inter" pitchFamily="34" charset="0"/>
                <a:ea typeface="Inter" pitchFamily="34" charset="-122"/>
                <a:cs typeface="Inter" pitchFamily="34" charset="-120"/>
              </a:rPr>
              <a:t>$5</a:t>
            </a:r>
            <a:endParaRPr lang="en-US" sz="1000" dirty="0"/>
          </a:p>
        </p:txBody>
      </p:sp>
      <p:sp>
        <p:nvSpPr>
          <p:cNvPr id="15" name="x tick"/>
          <p:cNvSpPr txBox="1"/>
          <p:nvPr/>
        </p:nvSpPr>
        <p:spPr>
          <a:xfrm>
            <a:off x="4416552" y="5632704"/>
            <a:ext cx="731520" cy="228600"/>
          </a:xfrm>
          <a:prstGeom prst="rect">
            <a:avLst/>
          </a:prstGeom>
          <a:noFill/>
          <a:ln/>
        </p:spPr>
        <p:txBody>
          <a:bodyPr wrap="square" lIns="0" tIns="0" rIns="0" bIns="0" rtlCol="0" anchor="t"/>
          <a:lstStyle/>
          <a:p>
            <a:pPr algn="ctr" indent="0" marL="0">
              <a:buNone/>
            </a:pPr>
            <a:r>
              <a:rPr lang="en-US" sz="1000" dirty="0">
                <a:solidFill>
                  <a:srgbClr val="6E6252"/>
                </a:solidFill>
                <a:latin typeface="Inter" pitchFamily="34" charset="0"/>
                <a:ea typeface="Inter" pitchFamily="34" charset="-122"/>
                <a:cs typeface="Inter" pitchFamily="34" charset="-120"/>
              </a:rPr>
              <a:t>$10</a:t>
            </a:r>
            <a:endParaRPr lang="en-US" sz="1000" dirty="0"/>
          </a:p>
        </p:txBody>
      </p:sp>
      <p:sp>
        <p:nvSpPr>
          <p:cNvPr id="16" name="x tick"/>
          <p:cNvSpPr txBox="1"/>
          <p:nvPr/>
        </p:nvSpPr>
        <p:spPr>
          <a:xfrm>
            <a:off x="5788152" y="5632704"/>
            <a:ext cx="731520" cy="228600"/>
          </a:xfrm>
          <a:prstGeom prst="rect">
            <a:avLst/>
          </a:prstGeom>
          <a:noFill/>
          <a:ln/>
        </p:spPr>
        <p:txBody>
          <a:bodyPr wrap="square" lIns="0" tIns="0" rIns="0" bIns="0" rtlCol="0" anchor="t"/>
          <a:lstStyle/>
          <a:p>
            <a:pPr algn="ctr" indent="0" marL="0">
              <a:buNone/>
            </a:pPr>
            <a:r>
              <a:rPr lang="en-US" sz="1000" dirty="0">
                <a:solidFill>
                  <a:srgbClr val="6E6252"/>
                </a:solidFill>
                <a:latin typeface="Inter" pitchFamily="34" charset="0"/>
                <a:ea typeface="Inter" pitchFamily="34" charset="-122"/>
                <a:cs typeface="Inter" pitchFamily="34" charset="-120"/>
              </a:rPr>
              <a:t>$15</a:t>
            </a:r>
            <a:endParaRPr lang="en-US" sz="1000" dirty="0"/>
          </a:p>
        </p:txBody>
      </p:sp>
      <p:sp>
        <p:nvSpPr>
          <p:cNvPr id="17" name="band label"/>
          <p:cNvSpPr txBox="1"/>
          <p:nvPr/>
        </p:nvSpPr>
        <p:spPr>
          <a:xfrm>
            <a:off x="1417320" y="4536338"/>
            <a:ext cx="4114800" cy="22860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No reminders</a:t>
            </a:r>
            <a:endParaRPr lang="en-US" sz="1000" dirty="0"/>
          </a:p>
        </p:txBody>
      </p:sp>
      <p:sp>
        <p:nvSpPr>
          <p:cNvPr id="18" name="band label"/>
          <p:cNvSpPr txBox="1"/>
          <p:nvPr/>
        </p:nvSpPr>
        <p:spPr>
          <a:xfrm>
            <a:off x="1417320" y="3115361"/>
            <a:ext cx="4114800" cy="22860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Fixed-date reminders or a weekly deadline email</a:t>
            </a:r>
            <a:endParaRPr lang="en-US" sz="1000" dirty="0"/>
          </a:p>
        </p:txBody>
      </p:sp>
      <p:sp>
        <p:nvSpPr>
          <p:cNvPr id="19" name="band label"/>
          <p:cNvSpPr txBox="1"/>
          <p:nvPr/>
        </p:nvSpPr>
        <p:spPr>
          <a:xfrm>
            <a:off x="1417320" y="2235708"/>
            <a:ext cx="4114800" cy="22860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Change alerts from the organizer's own page</a:t>
            </a:r>
            <a:endParaRPr lang="en-US" sz="1000" dirty="0"/>
          </a:p>
        </p:txBody>
      </p:sp>
      <p:sp>
        <p:nvSpPr>
          <p:cNvPr id="20" name="band line"/>
          <p:cNvSpPr/>
          <p:nvPr/>
        </p:nvSpPr>
        <p:spPr>
          <a:xfrm>
            <a:off x="1325880" y="4529023"/>
            <a:ext cx="5486400" cy="0"/>
          </a:xfrm>
          <a:prstGeom prst="line">
            <a:avLst/>
          </a:prstGeom>
          <a:noFill/>
          <a:ln w="12700">
            <a:solidFill>
              <a:srgbClr val="D8C7A3"/>
            </a:solidFill>
            <a:prstDash val="dash"/>
          </a:ln>
        </p:spPr>
      </p:sp>
      <p:sp>
        <p:nvSpPr>
          <p:cNvPr id="21" name="band line"/>
          <p:cNvSpPr/>
          <p:nvPr/>
        </p:nvSpPr>
        <p:spPr>
          <a:xfrm>
            <a:off x="1325880" y="3108046"/>
            <a:ext cx="5486400" cy="0"/>
          </a:xfrm>
          <a:prstGeom prst="line">
            <a:avLst/>
          </a:prstGeom>
          <a:noFill/>
          <a:ln w="12700">
            <a:solidFill>
              <a:srgbClr val="D8C7A3"/>
            </a:solidFill>
            <a:prstDash val="dash"/>
          </a:ln>
        </p:spPr>
      </p:sp>
      <p:sp>
        <p:nvSpPr>
          <p:cNvPr id="22" name="competitor dot"/>
          <p:cNvSpPr/>
          <p:nvPr/>
        </p:nvSpPr>
        <p:spPr>
          <a:xfrm>
            <a:off x="1408176" y="5123383"/>
            <a:ext cx="164592" cy="164592"/>
          </a:xfrm>
          <a:prstGeom prst="ellipse">
            <a:avLst/>
          </a:prstGeom>
          <a:solidFill>
            <a:srgbClr val="6D5F4B"/>
          </a:solidFill>
          <a:ln w="12700">
            <a:solidFill>
              <a:srgbClr val="6D5F4B"/>
            </a:solidFill>
            <a:prstDash val="solid"/>
          </a:ln>
        </p:spPr>
      </p:sp>
      <p:sp>
        <p:nvSpPr>
          <p:cNvPr id="23" name="competitor label"/>
          <p:cNvSpPr txBox="1"/>
          <p:nvPr/>
        </p:nvSpPr>
        <p:spPr>
          <a:xfrm>
            <a:off x="1618488" y="5095951"/>
            <a:ext cx="4023360" cy="228600"/>
          </a:xfrm>
          <a:prstGeom prst="rect">
            <a:avLst/>
          </a:prstGeom>
          <a:noFill/>
          <a:ln/>
        </p:spPr>
        <p:txBody>
          <a:bodyPr wrap="square" lIns="0" tIns="0" rIns="0" bIns="0" rtlCol="0" anchor="t"/>
          <a:lstStyle/>
          <a:p>
            <a:pPr algn="l" indent="0" marL="0">
              <a:buNone/>
            </a:pPr>
            <a:r>
              <a:rPr lang="en-US" sz="1050" dirty="0">
                <a:solidFill>
                  <a:srgbClr val="362B20"/>
                </a:solidFill>
                <a:latin typeface="Inter" pitchFamily="34" charset="0"/>
                <a:ea typeface="Inter" pitchFamily="34" charset="-122"/>
                <a:cs typeface="Inter" pitchFamily="34" charset="-120"/>
              </a:rPr>
              <a:t>Juried Art Services · Eventeny · Art Fair Insiders</a:t>
            </a:r>
            <a:endParaRPr lang="en-US" sz="1050" dirty="0"/>
          </a:p>
        </p:txBody>
      </p:sp>
      <p:sp>
        <p:nvSpPr>
          <p:cNvPr id="24" name="competitor dot"/>
          <p:cNvSpPr/>
          <p:nvPr/>
        </p:nvSpPr>
        <p:spPr>
          <a:xfrm>
            <a:off x="1408176" y="3736238"/>
            <a:ext cx="164592" cy="164592"/>
          </a:xfrm>
          <a:prstGeom prst="ellipse">
            <a:avLst/>
          </a:prstGeom>
          <a:solidFill>
            <a:srgbClr val="6D5F4B"/>
          </a:solidFill>
          <a:ln w="12700">
            <a:solidFill>
              <a:srgbClr val="6D5F4B"/>
            </a:solidFill>
            <a:prstDash val="solid"/>
          </a:ln>
        </p:spPr>
      </p:sp>
      <p:sp>
        <p:nvSpPr>
          <p:cNvPr id="25" name="competitor label"/>
          <p:cNvSpPr txBox="1"/>
          <p:nvPr/>
        </p:nvSpPr>
        <p:spPr>
          <a:xfrm>
            <a:off x="1618488" y="3708806"/>
            <a:ext cx="4023360" cy="228600"/>
          </a:xfrm>
          <a:prstGeom prst="rect">
            <a:avLst/>
          </a:prstGeom>
          <a:noFill/>
          <a:ln/>
        </p:spPr>
        <p:txBody>
          <a:bodyPr wrap="square" lIns="0" tIns="0" rIns="0" bIns="0" rtlCol="0" anchor="t"/>
          <a:lstStyle/>
          <a:p>
            <a:pPr algn="l" indent="0" marL="0">
              <a:buNone/>
            </a:pPr>
            <a:r>
              <a:rPr lang="en-US" sz="1050" dirty="0">
                <a:solidFill>
                  <a:srgbClr val="362B20"/>
                </a:solidFill>
                <a:latin typeface="Inter" pitchFamily="34" charset="0"/>
                <a:ea typeface="Inter" pitchFamily="34" charset="-122"/>
                <a:cs typeface="Inter" pitchFamily="34" charset="-120"/>
              </a:rPr>
              <a:t>ZAPP · CaFÉ (weekly deadline email) · Art Fair Calendar</a:t>
            </a:r>
            <a:endParaRPr lang="en-US" sz="1050" dirty="0"/>
          </a:p>
        </p:txBody>
      </p:sp>
      <p:sp>
        <p:nvSpPr>
          <p:cNvPr id="26" name="competitor dot"/>
          <p:cNvSpPr/>
          <p:nvPr/>
        </p:nvSpPr>
        <p:spPr>
          <a:xfrm>
            <a:off x="3328416" y="4920386"/>
            <a:ext cx="164592" cy="164592"/>
          </a:xfrm>
          <a:prstGeom prst="ellipse">
            <a:avLst/>
          </a:prstGeom>
          <a:solidFill>
            <a:srgbClr val="6D5F4B"/>
          </a:solidFill>
          <a:ln w="12700">
            <a:solidFill>
              <a:srgbClr val="6D5F4B"/>
            </a:solidFill>
            <a:prstDash val="solid"/>
          </a:ln>
        </p:spPr>
      </p:sp>
      <p:sp>
        <p:nvSpPr>
          <p:cNvPr id="27" name="competitor label"/>
          <p:cNvSpPr txBox="1"/>
          <p:nvPr/>
        </p:nvSpPr>
        <p:spPr>
          <a:xfrm>
            <a:off x="3538728" y="4892954"/>
            <a:ext cx="4023360" cy="228600"/>
          </a:xfrm>
          <a:prstGeom prst="rect">
            <a:avLst/>
          </a:prstGeom>
          <a:noFill/>
          <a:ln/>
        </p:spPr>
        <p:txBody>
          <a:bodyPr wrap="square" lIns="0" tIns="0" rIns="0" bIns="0" rtlCol="0" anchor="t"/>
          <a:lstStyle/>
          <a:p>
            <a:pPr algn="l" indent="0" marL="0">
              <a:buNone/>
            </a:pPr>
            <a:r>
              <a:rPr lang="en-US" sz="1050" dirty="0">
                <a:solidFill>
                  <a:srgbClr val="362B20"/>
                </a:solidFill>
                <a:latin typeface="Inter" pitchFamily="34" charset="0"/>
                <a:ea typeface="Inter" pitchFamily="34" charset="-122"/>
                <a:cs typeface="Inter" pitchFamily="34" charset="-120"/>
              </a:rPr>
              <a:t>Artisans Almanac $4.99</a:t>
            </a:r>
            <a:endParaRPr lang="en-US" sz="1050" dirty="0"/>
          </a:p>
        </p:txBody>
      </p:sp>
      <p:sp>
        <p:nvSpPr>
          <p:cNvPr id="28" name="competitor dot"/>
          <p:cNvSpPr/>
          <p:nvPr/>
        </p:nvSpPr>
        <p:spPr>
          <a:xfrm>
            <a:off x="6071616" y="5123383"/>
            <a:ext cx="164592" cy="164592"/>
          </a:xfrm>
          <a:prstGeom prst="ellipse">
            <a:avLst/>
          </a:prstGeom>
          <a:solidFill>
            <a:srgbClr val="6D5F4B"/>
          </a:solidFill>
          <a:ln w="12700">
            <a:solidFill>
              <a:srgbClr val="6D5F4B"/>
            </a:solidFill>
            <a:prstDash val="solid"/>
          </a:ln>
        </p:spPr>
      </p:sp>
      <p:sp>
        <p:nvSpPr>
          <p:cNvPr id="29" name="competitor label"/>
          <p:cNvSpPr txBox="1"/>
          <p:nvPr/>
        </p:nvSpPr>
        <p:spPr>
          <a:xfrm>
            <a:off x="2816352" y="5095951"/>
            <a:ext cx="3200400" cy="228600"/>
          </a:xfrm>
          <a:prstGeom prst="rect">
            <a:avLst/>
          </a:prstGeom>
          <a:noFill/>
          <a:ln/>
        </p:spPr>
        <p:txBody>
          <a:bodyPr wrap="square" lIns="0" tIns="0" rIns="0" bIns="0" rtlCol="0" anchor="t"/>
          <a:lstStyle/>
          <a:p>
            <a:pPr algn="r" indent="0" marL="0">
              <a:buNone/>
            </a:pPr>
            <a:r>
              <a:rPr lang="en-US" sz="1050" dirty="0">
                <a:solidFill>
                  <a:srgbClr val="362B20"/>
                </a:solidFill>
                <a:latin typeface="Inter" pitchFamily="34" charset="0"/>
                <a:ea typeface="Inter" pitchFamily="34" charset="-122"/>
                <a:cs typeface="Inter" pitchFamily="34" charset="-120"/>
              </a:rPr>
              <a:t>FestivalNet Pro $15</a:t>
            </a:r>
            <a:endParaRPr lang="en-US" sz="1050" dirty="0"/>
          </a:p>
        </p:txBody>
      </p:sp>
      <p:sp>
        <p:nvSpPr>
          <p:cNvPr id="30" name="competitor dot"/>
          <p:cNvSpPr/>
          <p:nvPr/>
        </p:nvSpPr>
        <p:spPr>
          <a:xfrm>
            <a:off x="6071616" y="3533242"/>
            <a:ext cx="164592" cy="164592"/>
          </a:xfrm>
          <a:prstGeom prst="ellipse">
            <a:avLst/>
          </a:prstGeom>
          <a:solidFill>
            <a:srgbClr val="6D5F4B"/>
          </a:solidFill>
          <a:ln w="12700">
            <a:solidFill>
              <a:srgbClr val="6D5F4B"/>
            </a:solidFill>
            <a:prstDash val="solid"/>
          </a:ln>
        </p:spPr>
      </p:sp>
      <p:sp>
        <p:nvSpPr>
          <p:cNvPr id="31" name="competitor label"/>
          <p:cNvSpPr txBox="1"/>
          <p:nvPr/>
        </p:nvSpPr>
        <p:spPr>
          <a:xfrm>
            <a:off x="2816352" y="3505810"/>
            <a:ext cx="3200400" cy="228600"/>
          </a:xfrm>
          <a:prstGeom prst="rect">
            <a:avLst/>
          </a:prstGeom>
          <a:noFill/>
          <a:ln/>
        </p:spPr>
        <p:txBody>
          <a:bodyPr wrap="square" lIns="0" tIns="0" rIns="0" bIns="0" rtlCol="0" anchor="t"/>
          <a:lstStyle/>
          <a:p>
            <a:pPr algn="r" indent="0" marL="0">
              <a:buNone/>
            </a:pPr>
            <a:r>
              <a:rPr lang="en-US" sz="1050" dirty="0">
                <a:solidFill>
                  <a:srgbClr val="362B20"/>
                </a:solidFill>
                <a:latin typeface="Inter" pitchFamily="34" charset="0"/>
                <a:ea typeface="Inter" pitchFamily="34" charset="-122"/>
                <a:cs typeface="Inter" pitchFamily="34" charset="-120"/>
              </a:rPr>
              <a:t>TheCraftMap Pro $15 (reminders)</a:t>
            </a:r>
            <a:endParaRPr lang="en-US" sz="1050" dirty="0"/>
          </a:p>
        </p:txBody>
      </p:sp>
      <p:sp>
        <p:nvSpPr>
          <p:cNvPr id="32" name="competitor dot"/>
          <p:cNvSpPr/>
          <p:nvPr/>
        </p:nvSpPr>
        <p:spPr>
          <a:xfrm>
            <a:off x="6071616" y="4243730"/>
            <a:ext cx="164592" cy="164592"/>
          </a:xfrm>
          <a:prstGeom prst="ellipse">
            <a:avLst/>
          </a:prstGeom>
          <a:solidFill>
            <a:srgbClr val="6D5F4B"/>
          </a:solidFill>
          <a:ln w="12700">
            <a:solidFill>
              <a:srgbClr val="6D5F4B"/>
            </a:solidFill>
            <a:prstDash val="solid"/>
          </a:ln>
        </p:spPr>
      </p:sp>
      <p:sp>
        <p:nvSpPr>
          <p:cNvPr id="33" name="competitor label"/>
          <p:cNvSpPr txBox="1"/>
          <p:nvPr/>
        </p:nvSpPr>
        <p:spPr>
          <a:xfrm>
            <a:off x="2816352" y="4216298"/>
            <a:ext cx="3200400" cy="228600"/>
          </a:xfrm>
          <a:prstGeom prst="rect">
            <a:avLst/>
          </a:prstGeom>
          <a:noFill/>
          <a:ln/>
        </p:spPr>
        <p:txBody>
          <a:bodyPr wrap="square" lIns="0" tIns="0" rIns="0" bIns="0" rtlCol="0" anchor="t"/>
          <a:lstStyle/>
          <a:p>
            <a:pPr algn="r" indent="0" marL="0">
              <a:buNone/>
            </a:pPr>
            <a:r>
              <a:rPr lang="en-US" sz="1050" dirty="0">
                <a:solidFill>
                  <a:srgbClr val="362B20"/>
                </a:solidFill>
                <a:latin typeface="Inter" pitchFamily="34" charset="0"/>
                <a:ea typeface="Inter" pitchFamily="34" charset="-122"/>
                <a:cs typeface="Inter" pitchFamily="34" charset="-120"/>
              </a:rPr>
              <a:t>Art Fair SourceBook (reminders, from $14.95)</a:t>
            </a:r>
            <a:endParaRPr lang="en-US" sz="1050" dirty="0"/>
          </a:p>
        </p:txBody>
      </p:sp>
      <p:sp>
        <p:nvSpPr>
          <p:cNvPr id="34" name="hand-drawn ring"/>
          <p:cNvSpPr/>
          <p:nvPr/>
        </p:nvSpPr>
        <p:spPr>
          <a:xfrm rot="720000">
            <a:off x="4507992" y="2360066"/>
            <a:ext cx="548640" cy="548640"/>
          </a:xfrm>
          <a:prstGeom prst="ellipse">
            <a:avLst/>
          </a:prstGeom>
          <a:solidFill>
            <a:srgbClr val="E9DDC4">
              <a:alpha val="0"/>
            </a:srgbClr>
          </a:solidFill>
          <a:ln w="31750">
            <a:solidFill>
              <a:srgbClr val="C8322B"/>
            </a:solidFill>
            <a:prstDash val="solid"/>
          </a:ln>
        </p:spPr>
      </p:sp>
      <p:sp>
        <p:nvSpPr>
          <p:cNvPr id="35" name="Apply Season dot"/>
          <p:cNvSpPr/>
          <p:nvPr/>
        </p:nvSpPr>
        <p:spPr>
          <a:xfrm>
            <a:off x="4636008" y="2488082"/>
            <a:ext cx="292608" cy="292608"/>
          </a:xfrm>
          <a:prstGeom prst="ellipse">
            <a:avLst/>
          </a:prstGeom>
          <a:solidFill>
            <a:srgbClr val="C8322B"/>
          </a:solidFill>
          <a:ln w="12700">
            <a:solidFill>
              <a:srgbClr val="C8322B"/>
            </a:solidFill>
            <a:prstDash val="solid"/>
          </a:ln>
        </p:spPr>
      </p:sp>
      <p:sp>
        <p:nvSpPr>
          <p:cNvPr id="36" name="Apply Season label"/>
          <p:cNvSpPr txBox="1"/>
          <p:nvPr/>
        </p:nvSpPr>
        <p:spPr>
          <a:xfrm>
            <a:off x="5129784" y="2488082"/>
            <a:ext cx="2286000" cy="292608"/>
          </a:xfrm>
          <a:prstGeom prst="rect">
            <a:avLst/>
          </a:prstGeom>
          <a:noFill/>
          <a:ln/>
        </p:spPr>
        <p:txBody>
          <a:bodyPr wrap="square" lIns="0" tIns="0" rIns="0" bIns="0" rtlCol="0" anchor="ctr"/>
          <a:lstStyle/>
          <a:p>
            <a:pPr indent="0" marL="0">
              <a:buNone/>
            </a:pPr>
            <a:r>
              <a:rPr lang="en-US" sz="1500" b="1" dirty="0">
                <a:solidFill>
                  <a:srgbClr val="C8322B"/>
                </a:solidFill>
                <a:latin typeface="Inter" pitchFamily="34" charset="0"/>
                <a:ea typeface="Inter" pitchFamily="34" charset="-122"/>
                <a:cs typeface="Inter" pitchFamily="34" charset="-120"/>
              </a:rPr>
              <a:t>Apply Season $10</a:t>
            </a:r>
            <a:endParaRPr lang="en-US" sz="1500" dirty="0"/>
          </a:p>
        </p:txBody>
      </p:sp>
      <p:sp>
        <p:nvSpPr>
          <p:cNvPr id="37" name="card"/>
          <p:cNvSpPr/>
          <p:nvPr/>
        </p:nvSpPr>
        <p:spPr>
          <a:xfrm rot="30000">
            <a:off x="7406640" y="1737360"/>
            <a:ext cx="4160520" cy="1600200"/>
          </a:xfrm>
          <a:prstGeom prst="roundRect">
            <a:avLst>
              <a:gd name="adj" fmla="val 457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38" name="tape"/>
          <p:cNvSpPr/>
          <p:nvPr/>
        </p:nvSpPr>
        <p:spPr>
          <a:xfrm rot="-180000">
            <a:off x="9125712" y="1655064"/>
            <a:ext cx="768096" cy="173736"/>
          </a:xfrm>
          <a:prstGeom prst="rect">
            <a:avLst/>
          </a:prstGeom>
          <a:solidFill>
            <a:srgbClr val="EAD3A0"/>
          </a:solidFill>
          <a:ln w="12700">
            <a:solidFill>
              <a:srgbClr val="EAD3A0"/>
            </a:solidFill>
            <a:prstDash val="solid"/>
          </a:ln>
        </p:spPr>
      </p:sp>
      <p:sp>
        <p:nvSpPr>
          <p:cNvPr id="39" name="tape stripe"/>
          <p:cNvSpPr/>
          <p:nvPr/>
        </p:nvSpPr>
        <p:spPr>
          <a:xfrm rot="-180000">
            <a:off x="9180576" y="1655064"/>
            <a:ext cx="27432" cy="173736"/>
          </a:xfrm>
          <a:prstGeom prst="rect">
            <a:avLst/>
          </a:prstGeom>
          <a:solidFill>
            <a:srgbClr val="CFA05F"/>
          </a:solidFill>
          <a:ln w="12700">
            <a:solidFill>
              <a:srgbClr val="CFA05F"/>
            </a:solidFill>
            <a:prstDash val="solid"/>
          </a:ln>
        </p:spPr>
      </p:sp>
      <p:sp>
        <p:nvSpPr>
          <p:cNvPr id="40" name="tape stripe"/>
          <p:cNvSpPr/>
          <p:nvPr/>
        </p:nvSpPr>
        <p:spPr>
          <a:xfrm rot="-180000">
            <a:off x="9308592" y="1655064"/>
            <a:ext cx="27432" cy="173736"/>
          </a:xfrm>
          <a:prstGeom prst="rect">
            <a:avLst/>
          </a:prstGeom>
          <a:solidFill>
            <a:srgbClr val="CFA05F"/>
          </a:solidFill>
          <a:ln w="12700">
            <a:solidFill>
              <a:srgbClr val="CFA05F"/>
            </a:solidFill>
            <a:prstDash val="solid"/>
          </a:ln>
        </p:spPr>
      </p:sp>
      <p:sp>
        <p:nvSpPr>
          <p:cNvPr id="41" name="tape stripe"/>
          <p:cNvSpPr/>
          <p:nvPr/>
        </p:nvSpPr>
        <p:spPr>
          <a:xfrm rot="-180000">
            <a:off x="9436608" y="1655064"/>
            <a:ext cx="27432" cy="173736"/>
          </a:xfrm>
          <a:prstGeom prst="rect">
            <a:avLst/>
          </a:prstGeom>
          <a:solidFill>
            <a:srgbClr val="CFA05F"/>
          </a:solidFill>
          <a:ln w="12700">
            <a:solidFill>
              <a:srgbClr val="CFA05F"/>
            </a:solidFill>
            <a:prstDash val="solid"/>
          </a:ln>
        </p:spPr>
      </p:sp>
      <p:sp>
        <p:nvSpPr>
          <p:cNvPr id="42" name="tape stripe"/>
          <p:cNvSpPr/>
          <p:nvPr/>
        </p:nvSpPr>
        <p:spPr>
          <a:xfrm rot="-180000">
            <a:off x="9564624" y="1655064"/>
            <a:ext cx="27432" cy="173736"/>
          </a:xfrm>
          <a:prstGeom prst="rect">
            <a:avLst/>
          </a:prstGeom>
          <a:solidFill>
            <a:srgbClr val="CFA05F"/>
          </a:solidFill>
          <a:ln w="12700">
            <a:solidFill>
              <a:srgbClr val="CFA05F"/>
            </a:solidFill>
            <a:prstDash val="solid"/>
          </a:ln>
        </p:spPr>
      </p:sp>
      <p:sp>
        <p:nvSpPr>
          <p:cNvPr id="43" name="tape stripe"/>
          <p:cNvSpPr/>
          <p:nvPr/>
        </p:nvSpPr>
        <p:spPr>
          <a:xfrm rot="-180000">
            <a:off x="9692640" y="1655064"/>
            <a:ext cx="27432" cy="173736"/>
          </a:xfrm>
          <a:prstGeom prst="rect">
            <a:avLst/>
          </a:prstGeom>
          <a:solidFill>
            <a:srgbClr val="CFA05F"/>
          </a:solidFill>
          <a:ln w="12700">
            <a:solidFill>
              <a:srgbClr val="CFA05F"/>
            </a:solidFill>
            <a:prstDash val="solid"/>
          </a:ln>
        </p:spPr>
      </p:sp>
      <p:sp>
        <p:nvSpPr>
          <p:cNvPr id="44" name="tape stripe"/>
          <p:cNvSpPr/>
          <p:nvPr/>
        </p:nvSpPr>
        <p:spPr>
          <a:xfrm rot="-180000">
            <a:off x="9820656" y="1655064"/>
            <a:ext cx="27432" cy="173736"/>
          </a:xfrm>
          <a:prstGeom prst="rect">
            <a:avLst/>
          </a:prstGeom>
          <a:solidFill>
            <a:srgbClr val="CFA05F"/>
          </a:solidFill>
          <a:ln w="12700">
            <a:solidFill>
              <a:srgbClr val="CFA05F"/>
            </a:solidFill>
            <a:prstDash val="solid"/>
          </a:ln>
        </p:spPr>
      </p:sp>
      <p:sp>
        <p:nvSpPr>
          <p:cNvPr id="45" name="card heading"/>
          <p:cNvSpPr txBox="1"/>
          <p:nvPr/>
        </p:nvSpPr>
        <p:spPr>
          <a:xfrm>
            <a:off x="7616952" y="1874520"/>
            <a:ext cx="374904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The sentence that is ours</a:t>
            </a:r>
            <a:endParaRPr lang="en-US" sz="1600" dirty="0"/>
          </a:p>
        </p:txBody>
      </p:sp>
      <p:sp>
        <p:nvSpPr>
          <p:cNvPr id="46" name="position sentence"/>
          <p:cNvSpPr txBox="1"/>
          <p:nvPr/>
        </p:nvSpPr>
        <p:spPr>
          <a:xfrm>
            <a:off x="7616952" y="2194560"/>
            <a:ext cx="3749040" cy="82296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A dated line on every record saying when we last read the organizer's page and from where. Some records checked by a person and labeled so. A change alert on fee, date and status.</a:t>
            </a:r>
            <a:endParaRPr lang="en-US" sz="1150" dirty="0"/>
          </a:p>
        </p:txBody>
      </p:sp>
      <p:sp>
        <p:nvSpPr>
          <p:cNvPr id="47" name="position note"/>
          <p:cNvSpPr txBox="1"/>
          <p:nvPr/>
        </p:nvSpPr>
        <p:spPr>
          <a:xfrm>
            <a:off x="7616952" y="2999232"/>
            <a:ext cx="3749040" cy="27432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Each piece alone is a head start. The whole sentence is the position.</a:t>
            </a:r>
            <a:endParaRPr lang="en-US" sz="1000" dirty="0"/>
          </a:p>
        </p:txBody>
      </p:sp>
      <p:sp>
        <p:nvSpPr>
          <p:cNvPr id="48" name="card"/>
          <p:cNvSpPr/>
          <p:nvPr/>
        </p:nvSpPr>
        <p:spPr>
          <a:xfrm>
            <a:off x="7406640" y="3520440"/>
            <a:ext cx="4160520" cy="1371600"/>
          </a:xfrm>
          <a:prstGeom prst="roundRect">
            <a:avLst>
              <a:gd name="adj" fmla="val 5333"/>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49" name="card heading"/>
          <p:cNvSpPr txBox="1"/>
          <p:nvPr/>
        </p:nvSpPr>
        <p:spPr>
          <a:xfrm>
            <a:off x="7616952" y="3657600"/>
            <a:ext cx="374904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The markets they miss</a:t>
            </a:r>
            <a:endParaRPr lang="en-US" sz="1600" dirty="0"/>
          </a:p>
        </p:txBody>
      </p:sp>
      <p:sp>
        <p:nvSpPr>
          <p:cNvPr id="50" name="bullets"/>
          <p:cNvSpPr txBox="1"/>
          <p:nvPr/>
        </p:nvSpPr>
        <p:spPr>
          <a:xfrm>
            <a:off x="7616952" y="3977640"/>
            <a:ext cx="3749040" cy="86868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362B20"/>
                </a:solidFill>
                <a:latin typeface="Inter" pitchFamily="34" charset="0"/>
                <a:ea typeface="Inter" pitchFamily="34" charset="-122"/>
                <a:cs typeface="Inter" pitchFamily="34" charset="-120"/>
              </a:rPr>
              <a:t>Non-platform shows: municipal, church, guild and arts-council events with PDF applications.</a:t>
            </a:r>
            <a:endParaRPr lang="en-US" sz="1150" dirty="0"/>
          </a:p>
          <a:p>
            <a:pPr marL="342900" indent="-342900">
              <a:spcAft>
                <a:spcPts val="500"/>
              </a:spcAft>
              <a:buSzPct val="100000"/>
              <a:buChar char="•"/>
            </a:pPr>
            <a:r>
              <a:rPr lang="en-US" sz="1150" dirty="0">
                <a:solidFill>
                  <a:srgbClr val="362B20"/>
                </a:solidFill>
                <a:latin typeface="Inter" pitchFamily="34" charset="0"/>
                <a:ea typeface="Inter" pitchFamily="34" charset="-122"/>
                <a:cs typeface="Inter" pitchFamily="34" charset="-120"/>
              </a:rPr>
              <a:t>Makers who apply to 10 to 20 shows across several platforms.</a:t>
            </a:r>
            <a:endParaRPr lang="en-US" sz="1150" dirty="0"/>
          </a:p>
        </p:txBody>
      </p:sp>
      <p:sp>
        <p:nvSpPr>
          <p:cNvPr id="51" name="his words box"/>
          <p:cNvSpPr/>
          <p:nvPr/>
        </p:nvSpPr>
        <p:spPr>
          <a:xfrm>
            <a:off x="7406640" y="5120640"/>
            <a:ext cx="4160520" cy="1051560"/>
          </a:xfrm>
          <a:prstGeom prst="roundRect">
            <a:avLst>
              <a:gd name="adj" fmla="val 6957"/>
            </a:avLst>
          </a:prstGeom>
          <a:solidFill>
            <a:srgbClr val="E9DDC4">
              <a:alpha val="0"/>
            </a:srgbClr>
          </a:solidFill>
          <a:ln w="25400">
            <a:solidFill>
              <a:srgbClr val="C8322B"/>
            </a:solidFill>
            <a:prstDash val="dash"/>
          </a:ln>
        </p:spPr>
      </p:sp>
      <p:sp>
        <p:nvSpPr>
          <p:cNvPr id="52" name="tag"/>
          <p:cNvSpPr/>
          <p:nvPr/>
        </p:nvSpPr>
        <p:spPr>
          <a:xfrm>
            <a:off x="7543800" y="5010912"/>
            <a:ext cx="1508760" cy="219456"/>
          </a:xfrm>
          <a:prstGeom prst="roundRect">
            <a:avLst>
              <a:gd name="adj" fmla="val 50000"/>
            </a:avLst>
          </a:prstGeom>
          <a:solidFill>
            <a:srgbClr val="C8322B"/>
          </a:solidFill>
          <a:ln w="12700">
            <a:solidFill>
              <a:srgbClr val="C8322B"/>
            </a:solidFill>
            <a:prstDash val="solid"/>
          </a:ln>
        </p:spPr>
      </p:sp>
      <p:sp>
        <p:nvSpPr>
          <p:cNvPr id="53" name="tag text"/>
          <p:cNvSpPr txBox="1"/>
          <p:nvPr/>
        </p:nvSpPr>
        <p:spPr>
          <a:xfrm>
            <a:off x="7543800" y="5010912"/>
            <a:ext cx="1508760"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a:t>
            </a:r>
            <a:endParaRPr lang="en-US" sz="850" dirty="0"/>
          </a:p>
        </p:txBody>
      </p:sp>
      <p:sp>
        <p:nvSpPr>
          <p:cNvPr id="54" name="prompt heading"/>
          <p:cNvSpPr txBox="1"/>
          <p:nvPr/>
        </p:nvSpPr>
        <p:spPr>
          <a:xfrm>
            <a:off x="7607808" y="5303520"/>
            <a:ext cx="375818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Why they haven't built it</a:t>
            </a:r>
            <a:endParaRPr lang="en-US" sz="2100" dirty="0"/>
          </a:p>
        </p:txBody>
      </p:sp>
      <p:sp>
        <p:nvSpPr>
          <p:cNvPr id="55" name="Brandyn&amp;apos;s words go here"/>
          <p:cNvSpPr txBox="1"/>
          <p:nvPr/>
        </p:nvSpPr>
        <p:spPr>
          <a:xfrm>
            <a:off x="7607808" y="5669280"/>
            <a:ext cx="3758184" cy="36576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One or two sentences, your read.</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IV · TOTAL MARKET</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7</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ZAPP 2024 year in review (100,470 active artists, 173,411 applications, 997 events); ZAPP, Juried Art Services, FestivalNet and Art Fair SourceBook public pages, read October 29, 2026. Quoted phrases are the companies' own.</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IV</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How many makers apply to shows</a:t>
            </a:r>
            <a:endParaRPr lang="en-US" sz="4000" dirty="0"/>
          </a:p>
        </p:txBody>
      </p:sp>
      <p:sp>
        <p:nvSpPr>
          <p:cNvPr id="8" name="card"/>
          <p:cNvSpPr/>
          <p:nvPr/>
        </p:nvSpPr>
        <p:spPr>
          <a:xfrm>
            <a:off x="609905" y="1737360"/>
            <a:ext cx="6858000" cy="3931920"/>
          </a:xfrm>
          <a:prstGeom prst="roundRect">
            <a:avLst>
              <a:gd name="adj" fmla="val 1860"/>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card heading"/>
          <p:cNvSpPr txBox="1"/>
          <p:nvPr/>
        </p:nvSpPr>
        <p:spPr>
          <a:xfrm>
            <a:off x="822960" y="1874520"/>
            <a:ext cx="64008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Artists each platform says it serves</a:t>
            </a:r>
            <a:endParaRPr lang="en-US" sz="1600" dirty="0"/>
          </a:p>
        </p:txBody>
      </p:sp>
      <p:sp>
        <p:nvSpPr>
          <p:cNvPr id="10" name="bar label"/>
          <p:cNvSpPr txBox="1"/>
          <p:nvPr/>
        </p:nvSpPr>
        <p:spPr>
          <a:xfrm>
            <a:off x="822960" y="2386584"/>
            <a:ext cx="274320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ZAPP, active artists in 2024</a:t>
            </a:r>
            <a:endParaRPr lang="en-US" sz="1200" dirty="0"/>
          </a:p>
        </p:txBody>
      </p:sp>
      <p:sp>
        <p:nvSpPr>
          <p:cNvPr id="11" name="bar"/>
          <p:cNvSpPr/>
          <p:nvPr/>
        </p:nvSpPr>
        <p:spPr>
          <a:xfrm>
            <a:off x="3566160" y="2377440"/>
            <a:ext cx="3200400" cy="237744"/>
          </a:xfrm>
          <a:prstGeom prst="roundRect">
            <a:avLst>
              <a:gd name="adj" fmla="val 19231"/>
            </a:avLst>
          </a:prstGeom>
          <a:solidFill>
            <a:srgbClr val="C8322B"/>
          </a:solidFill>
          <a:ln w="12700">
            <a:solidFill>
              <a:srgbClr val="C8322B"/>
            </a:solidFill>
            <a:prstDash val="solid"/>
          </a:ln>
        </p:spPr>
      </p:sp>
      <p:sp>
        <p:nvSpPr>
          <p:cNvPr id="12" name="bar value"/>
          <p:cNvSpPr txBox="1"/>
          <p:nvPr/>
        </p:nvSpPr>
        <p:spPr>
          <a:xfrm>
            <a:off x="6839712" y="238658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100,470</a:t>
            </a:r>
            <a:endParaRPr lang="en-US" sz="1200" dirty="0"/>
          </a:p>
        </p:txBody>
      </p:sp>
      <p:sp>
        <p:nvSpPr>
          <p:cNvPr id="13" name="bar label"/>
          <p:cNvSpPr txBox="1"/>
          <p:nvPr/>
        </p:nvSpPr>
        <p:spPr>
          <a:xfrm>
            <a:off x="822960" y="2935224"/>
            <a:ext cx="274320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Juried Art Services</a:t>
            </a:r>
            <a:endParaRPr lang="en-US" sz="1200" dirty="0"/>
          </a:p>
        </p:txBody>
      </p:sp>
      <p:sp>
        <p:nvSpPr>
          <p:cNvPr id="14" name="bar"/>
          <p:cNvSpPr/>
          <p:nvPr/>
        </p:nvSpPr>
        <p:spPr>
          <a:xfrm>
            <a:off x="3566160" y="2926080"/>
            <a:ext cx="3185428" cy="237744"/>
          </a:xfrm>
          <a:prstGeom prst="roundRect">
            <a:avLst>
              <a:gd name="adj" fmla="val 19231"/>
            </a:avLst>
          </a:prstGeom>
          <a:solidFill>
            <a:srgbClr val="6D5F4B"/>
          </a:solidFill>
          <a:ln w="12700">
            <a:solidFill>
              <a:srgbClr val="6D5F4B"/>
            </a:solidFill>
            <a:prstDash val="solid"/>
          </a:ln>
        </p:spPr>
      </p:sp>
      <p:sp>
        <p:nvSpPr>
          <p:cNvPr id="15" name="bar value"/>
          <p:cNvSpPr txBox="1"/>
          <p:nvPr/>
        </p:nvSpPr>
        <p:spPr>
          <a:xfrm>
            <a:off x="6824740" y="293522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“over 100k”</a:t>
            </a:r>
            <a:endParaRPr lang="en-US" sz="1200" dirty="0"/>
          </a:p>
        </p:txBody>
      </p:sp>
      <p:sp>
        <p:nvSpPr>
          <p:cNvPr id="16" name="bar label"/>
          <p:cNvSpPr txBox="1"/>
          <p:nvPr/>
        </p:nvSpPr>
        <p:spPr>
          <a:xfrm>
            <a:off x="822960" y="3483864"/>
            <a:ext cx="274320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FestivalNet, artists and crafters</a:t>
            </a:r>
            <a:endParaRPr lang="en-US" sz="1200" dirty="0"/>
          </a:p>
        </p:txBody>
      </p:sp>
      <p:sp>
        <p:nvSpPr>
          <p:cNvPr id="17" name="bar"/>
          <p:cNvSpPr/>
          <p:nvPr/>
        </p:nvSpPr>
        <p:spPr>
          <a:xfrm>
            <a:off x="3566160" y="3474720"/>
            <a:ext cx="2229800" cy="237744"/>
          </a:xfrm>
          <a:prstGeom prst="roundRect">
            <a:avLst>
              <a:gd name="adj" fmla="val 19231"/>
            </a:avLst>
          </a:prstGeom>
          <a:solidFill>
            <a:srgbClr val="6D5F4B"/>
          </a:solidFill>
          <a:ln w="12700">
            <a:solidFill>
              <a:srgbClr val="6D5F4B"/>
            </a:solidFill>
            <a:prstDash val="solid"/>
          </a:ln>
        </p:spPr>
      </p:sp>
      <p:sp>
        <p:nvSpPr>
          <p:cNvPr id="18" name="bar value"/>
          <p:cNvSpPr txBox="1"/>
          <p:nvPr/>
        </p:nvSpPr>
        <p:spPr>
          <a:xfrm>
            <a:off x="5869112" y="348386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“over 70,000”</a:t>
            </a:r>
            <a:endParaRPr lang="en-US" sz="1200" dirty="0"/>
          </a:p>
        </p:txBody>
      </p:sp>
      <p:sp>
        <p:nvSpPr>
          <p:cNvPr id="19" name="bar label"/>
          <p:cNvSpPr txBox="1"/>
          <p:nvPr/>
        </p:nvSpPr>
        <p:spPr>
          <a:xfrm>
            <a:off x="822960" y="4032504"/>
            <a:ext cx="274320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ZAPP, artists a year (sales page)</a:t>
            </a:r>
            <a:endParaRPr lang="en-US" sz="1200" dirty="0"/>
          </a:p>
        </p:txBody>
      </p:sp>
      <p:sp>
        <p:nvSpPr>
          <p:cNvPr id="20" name="bar"/>
          <p:cNvSpPr/>
          <p:nvPr/>
        </p:nvSpPr>
        <p:spPr>
          <a:xfrm>
            <a:off x="3566160" y="4023360"/>
            <a:ext cx="2070529" cy="237744"/>
          </a:xfrm>
          <a:prstGeom prst="roundRect">
            <a:avLst>
              <a:gd name="adj" fmla="val 19231"/>
            </a:avLst>
          </a:prstGeom>
          <a:solidFill>
            <a:srgbClr val="6D5F4B"/>
          </a:solidFill>
          <a:ln w="12700">
            <a:solidFill>
              <a:srgbClr val="6D5F4B"/>
            </a:solidFill>
            <a:prstDash val="solid"/>
          </a:ln>
        </p:spPr>
      </p:sp>
      <p:sp>
        <p:nvSpPr>
          <p:cNvPr id="21" name="bar value"/>
          <p:cNvSpPr txBox="1"/>
          <p:nvPr/>
        </p:nvSpPr>
        <p:spPr>
          <a:xfrm>
            <a:off x="5709841" y="403250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“nearly 65,000”</a:t>
            </a:r>
            <a:endParaRPr lang="en-US" sz="1200" dirty="0"/>
          </a:p>
        </p:txBody>
      </p:sp>
      <p:sp>
        <p:nvSpPr>
          <p:cNvPr id="22" name="bar label"/>
          <p:cNvSpPr txBox="1"/>
          <p:nvPr/>
        </p:nvSpPr>
        <p:spPr>
          <a:xfrm>
            <a:off x="822960" y="4581144"/>
            <a:ext cx="274320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Art Fair SourceBook email list</a:t>
            </a:r>
            <a:endParaRPr lang="en-US" sz="1200" dirty="0"/>
          </a:p>
        </p:txBody>
      </p:sp>
      <p:sp>
        <p:nvSpPr>
          <p:cNvPr id="23" name="bar"/>
          <p:cNvSpPr/>
          <p:nvPr/>
        </p:nvSpPr>
        <p:spPr>
          <a:xfrm>
            <a:off x="3566160" y="4572000"/>
            <a:ext cx="127417" cy="237744"/>
          </a:xfrm>
          <a:prstGeom prst="roundRect">
            <a:avLst>
              <a:gd name="adj" fmla="val 35882"/>
            </a:avLst>
          </a:prstGeom>
          <a:solidFill>
            <a:srgbClr val="6D5F4B"/>
          </a:solidFill>
          <a:ln w="12700">
            <a:solidFill>
              <a:srgbClr val="6D5F4B"/>
            </a:solidFill>
            <a:prstDash val="solid"/>
          </a:ln>
        </p:spPr>
      </p:sp>
      <p:sp>
        <p:nvSpPr>
          <p:cNvPr id="24" name="bar value"/>
          <p:cNvSpPr txBox="1"/>
          <p:nvPr/>
        </p:nvSpPr>
        <p:spPr>
          <a:xfrm>
            <a:off x="3766729" y="458114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“over 4,000”</a:t>
            </a:r>
            <a:endParaRPr lang="en-US" sz="1200" dirty="0"/>
          </a:p>
        </p:txBody>
      </p:sp>
      <p:sp>
        <p:nvSpPr>
          <p:cNvPr id="25" name="chart caveat"/>
          <p:cNvSpPr txBox="1"/>
          <p:nvPr/>
        </p:nvSpPr>
        <p:spPr>
          <a:xfrm>
            <a:off x="822960" y="5212080"/>
            <a:ext cx="6400800" cy="27432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The same maker is usually on two or three of these, so the counts overlap and cannot be added.</a:t>
            </a:r>
            <a:endParaRPr lang="en-US" sz="1000" dirty="0"/>
          </a:p>
        </p:txBody>
      </p:sp>
      <p:sp>
        <p:nvSpPr>
          <p:cNvPr id="26" name="card"/>
          <p:cNvSpPr/>
          <p:nvPr/>
        </p:nvSpPr>
        <p:spPr>
          <a:xfrm>
            <a:off x="7680960" y="1737360"/>
            <a:ext cx="3886200" cy="2240280"/>
          </a:xfrm>
          <a:prstGeom prst="roundRect">
            <a:avLst>
              <a:gd name="adj" fmla="val 3265"/>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7" name="card heading"/>
          <p:cNvSpPr txBox="1"/>
          <p:nvPr/>
        </p:nvSpPr>
        <p:spPr>
          <a:xfrm>
            <a:off x="7891272" y="1874520"/>
            <a:ext cx="347472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Potential vs. available</a:t>
            </a:r>
            <a:endParaRPr lang="en-US" sz="1600" dirty="0"/>
          </a:p>
        </p:txBody>
      </p:sp>
      <p:sp>
        <p:nvSpPr>
          <p:cNvPr id="28" name="market definitions"/>
          <p:cNvSpPr txBox="1"/>
          <p:nvPr/>
        </p:nvSpPr>
        <p:spPr>
          <a:xfrm>
            <a:off x="7891272" y="2212848"/>
            <a:ext cx="3474720" cy="1143000"/>
          </a:xfrm>
          <a:prstGeom prst="rect">
            <a:avLst/>
          </a:prstGeom>
          <a:noFill/>
          <a:ln/>
        </p:spPr>
        <p:txBody>
          <a:bodyPr wrap="square" lIns="0" tIns="0" rIns="0" bIns="0" rtlCol="0" anchor="t"/>
          <a:lstStyle/>
          <a:p>
            <a:pPr indent="0" marL="0">
              <a:spcAft>
                <a:spcPts val="400"/>
              </a:spcAft>
              <a:buNone/>
            </a:pPr>
            <a:r>
              <a:rPr lang="en-US" sz="1150" b="1" dirty="0">
                <a:solidFill>
                  <a:srgbClr val="362B20"/>
                </a:solidFill>
                <a:latin typeface="Inter" pitchFamily="34" charset="0"/>
                <a:ea typeface="Inter" pitchFamily="34" charset="-122"/>
                <a:cs typeface="Inter" pitchFamily="34" charset="-120"/>
              </a:rPr>
              <a:t>Potential market: </a:t>
            </a:r>
            <a:pPr indent="0" marL="0">
              <a:spcAft>
                <a:spcPts val="400"/>
              </a:spcAft>
              <a:buNone/>
            </a:pPr>
            <a:r>
              <a:rPr lang="en-US" sz="1150" dirty="0">
                <a:solidFill>
                  <a:srgbClr val="362B20"/>
                </a:solidFill>
                <a:latin typeface="Inter" pitchFamily="34" charset="0"/>
                <a:ea typeface="Inter" pitchFamily="34" charset="-122"/>
                <a:cs typeface="Inter" pitchFamily="34" charset="-120"/>
              </a:rPr>
              <a:t>every artist and crafter who applies to juried shows in the U.S.</a:t>
            </a:r>
            <a:endParaRPr lang="en-US" sz="1150" dirty="0"/>
          </a:p>
          <a:p>
            <a:pPr indent="0" marL="0">
              <a:spcAft>
                <a:spcPts val="400"/>
              </a:spcAft>
              <a:buNone/>
            </a:pPr>
            <a:r>
              <a:rPr lang="en-US" sz="1150" b="1" dirty="0">
                <a:solidFill>
                  <a:srgbClr val="362B20"/>
                </a:solidFill>
                <a:latin typeface="Inter" pitchFamily="34" charset="0"/>
                <a:ea typeface="Inter" pitchFamily="34" charset="-122"/>
                <a:cs typeface="Inter" pitchFamily="34" charset="-120"/>
              </a:rPr>
              <a:t>Available market: </a:t>
            </a:r>
            <a:pPr indent="0" marL="0">
              <a:spcAft>
                <a:spcPts val="400"/>
              </a:spcAft>
              <a:buNone/>
            </a:pPr>
            <a:r>
              <a:rPr lang="en-US" sz="1150" dirty="0">
                <a:solidFill>
                  <a:srgbClr val="362B20"/>
                </a:solidFill>
                <a:latin typeface="Inter" pitchFamily="34" charset="0"/>
                <a:ea typeface="Inter" pitchFamily="34" charset="-122"/>
                <a:cs typeface="Inter" pitchFamily="34" charset="-120"/>
              </a:rPr>
              <a:t>those applying to several shows a season, across platforms, with a reason to pay $10 a month to not miss one.</a:t>
            </a:r>
            <a:endParaRPr lang="en-US" sz="1150" dirty="0"/>
          </a:p>
        </p:txBody>
      </p:sp>
      <p:sp>
        <p:nvSpPr>
          <p:cNvPr id="29" name="estimate note"/>
          <p:cNvSpPr txBox="1"/>
          <p:nvPr/>
        </p:nvSpPr>
        <p:spPr>
          <a:xfrm>
            <a:off x="7891272" y="3383280"/>
            <a:ext cx="3474720" cy="50292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Working estimate, arithmetic shown: about 25,000 makers (0.38 × ZAPP's 65,000). An estimate, not a source.</a:t>
            </a:r>
            <a:endParaRPr lang="en-US" sz="1000" dirty="0"/>
          </a:p>
        </p:txBody>
      </p:sp>
      <p:sp>
        <p:nvSpPr>
          <p:cNvPr id="30" name="his words box"/>
          <p:cNvSpPr/>
          <p:nvPr/>
        </p:nvSpPr>
        <p:spPr>
          <a:xfrm>
            <a:off x="7680960" y="4114800"/>
            <a:ext cx="3886200" cy="1600200"/>
          </a:xfrm>
          <a:prstGeom prst="roundRect">
            <a:avLst>
              <a:gd name="adj" fmla="val 4571"/>
            </a:avLst>
          </a:prstGeom>
          <a:solidFill>
            <a:srgbClr val="E9DDC4">
              <a:alpha val="0"/>
            </a:srgbClr>
          </a:solidFill>
          <a:ln w="25400">
            <a:solidFill>
              <a:srgbClr val="C8322B"/>
            </a:solidFill>
            <a:prstDash val="dash"/>
          </a:ln>
        </p:spPr>
      </p:sp>
      <p:sp>
        <p:nvSpPr>
          <p:cNvPr id="31" name="tag"/>
          <p:cNvSpPr/>
          <p:nvPr/>
        </p:nvSpPr>
        <p:spPr>
          <a:xfrm>
            <a:off x="7818120" y="4005072"/>
            <a:ext cx="2907792" cy="219456"/>
          </a:xfrm>
          <a:prstGeom prst="roundRect">
            <a:avLst>
              <a:gd name="adj" fmla="val 50000"/>
            </a:avLst>
          </a:prstGeom>
          <a:solidFill>
            <a:srgbClr val="C8322B"/>
          </a:solidFill>
          <a:ln w="12700">
            <a:solidFill>
              <a:srgbClr val="C8322B"/>
            </a:solidFill>
            <a:prstDash val="solid"/>
          </a:ln>
        </p:spPr>
      </p:sp>
      <p:sp>
        <p:nvSpPr>
          <p:cNvPr id="32" name="tag text"/>
          <p:cNvSpPr txBox="1"/>
          <p:nvPr/>
        </p:nvSpPr>
        <p:spPr>
          <a:xfrm>
            <a:off x="7818120" y="4005072"/>
            <a:ext cx="2907792"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 · LIBRARY FIGURE</a:t>
            </a:r>
            <a:endParaRPr lang="en-US" sz="850" dirty="0"/>
          </a:p>
        </p:txBody>
      </p:sp>
      <p:sp>
        <p:nvSpPr>
          <p:cNvPr id="33" name="prompt heading"/>
          <p:cNvSpPr txBox="1"/>
          <p:nvPr/>
        </p:nvSpPr>
        <p:spPr>
          <a:xfrm>
            <a:off x="7882128" y="4297680"/>
            <a:ext cx="348386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The industry number</a:t>
            </a:r>
            <a:endParaRPr lang="en-US" sz="2100" dirty="0"/>
          </a:p>
        </p:txBody>
      </p:sp>
      <p:sp>
        <p:nvSpPr>
          <p:cNvPr id="34" name="Brandyn&amp;apos;s words go here"/>
          <p:cNvSpPr txBox="1"/>
          <p:nvPr/>
        </p:nvSpPr>
        <p:spPr>
          <a:xfrm>
            <a:off x="7882128" y="4663440"/>
            <a:ext cx="3483864" cy="91440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One sourced figure for U.S. craft-show sellers or craft-fair revenue: the UNT Library (IBISWorld, Statista) or the Census nonemployer file for independent artists (NAICS 711510). What it says and where it came from.</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IV · TOTAL MARKET</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8</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Apply Season's own database, read November 3, 2026 (the list we cover, not the size of the market). Dallas-Fort Worth count from the Texas sweep of November 1, 2026.</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IV · GEOGRAPHY</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Ten states today, the country next</a:t>
            </a:r>
            <a:endParaRPr lang="en-US" sz="4000" dirty="0"/>
          </a:p>
        </p:txBody>
      </p:sp>
      <p:sp>
        <p:nvSpPr>
          <p:cNvPr id="8" name="card"/>
          <p:cNvSpPr/>
          <p:nvPr/>
        </p:nvSpPr>
        <p:spPr>
          <a:xfrm>
            <a:off x="609905" y="1737360"/>
            <a:ext cx="6858000" cy="4343400"/>
          </a:xfrm>
          <a:prstGeom prst="roundRect">
            <a:avLst>
              <a:gd name="adj" fmla="val 1684"/>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card heading"/>
          <p:cNvSpPr txBox="1"/>
          <p:nvPr/>
        </p:nvSpPr>
        <p:spPr>
          <a:xfrm>
            <a:off x="822960" y="1874520"/>
            <a:ext cx="64008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Shows on the Apply Season list, by state</a:t>
            </a:r>
            <a:endParaRPr lang="en-US" sz="1600" dirty="0"/>
          </a:p>
        </p:txBody>
      </p:sp>
      <p:sp>
        <p:nvSpPr>
          <p:cNvPr id="10" name="bar label"/>
          <p:cNvSpPr txBox="1"/>
          <p:nvPr/>
        </p:nvSpPr>
        <p:spPr>
          <a:xfrm>
            <a:off x="822960" y="2295144"/>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Florida</a:t>
            </a:r>
            <a:endParaRPr lang="en-US" sz="1200" dirty="0"/>
          </a:p>
        </p:txBody>
      </p:sp>
      <p:sp>
        <p:nvSpPr>
          <p:cNvPr id="11" name="bar"/>
          <p:cNvSpPr/>
          <p:nvPr/>
        </p:nvSpPr>
        <p:spPr>
          <a:xfrm>
            <a:off x="1920240" y="2286000"/>
            <a:ext cx="4206240" cy="237744"/>
          </a:xfrm>
          <a:prstGeom prst="roundRect">
            <a:avLst>
              <a:gd name="adj" fmla="val 19231"/>
            </a:avLst>
          </a:prstGeom>
          <a:solidFill>
            <a:srgbClr val="C8322B"/>
          </a:solidFill>
          <a:ln w="12700">
            <a:solidFill>
              <a:srgbClr val="C8322B"/>
            </a:solidFill>
            <a:prstDash val="solid"/>
          </a:ln>
        </p:spPr>
      </p:sp>
      <p:sp>
        <p:nvSpPr>
          <p:cNvPr id="12" name="bar value"/>
          <p:cNvSpPr txBox="1"/>
          <p:nvPr/>
        </p:nvSpPr>
        <p:spPr>
          <a:xfrm>
            <a:off x="6199632" y="229514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161</a:t>
            </a:r>
            <a:endParaRPr lang="en-US" sz="1200" dirty="0"/>
          </a:p>
        </p:txBody>
      </p:sp>
      <p:sp>
        <p:nvSpPr>
          <p:cNvPr id="13" name="bar label"/>
          <p:cNvSpPr txBox="1"/>
          <p:nvPr/>
        </p:nvSpPr>
        <p:spPr>
          <a:xfrm>
            <a:off x="822960" y="2624328"/>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California</a:t>
            </a:r>
            <a:endParaRPr lang="en-US" sz="1200" dirty="0"/>
          </a:p>
        </p:txBody>
      </p:sp>
      <p:sp>
        <p:nvSpPr>
          <p:cNvPr id="14" name="bar"/>
          <p:cNvSpPr/>
          <p:nvPr/>
        </p:nvSpPr>
        <p:spPr>
          <a:xfrm>
            <a:off x="1920240" y="2615184"/>
            <a:ext cx="2847703" cy="237744"/>
          </a:xfrm>
          <a:prstGeom prst="roundRect">
            <a:avLst>
              <a:gd name="adj" fmla="val 19231"/>
            </a:avLst>
          </a:prstGeom>
          <a:solidFill>
            <a:srgbClr val="6D5F4B"/>
          </a:solidFill>
          <a:ln w="12700">
            <a:solidFill>
              <a:srgbClr val="6D5F4B"/>
            </a:solidFill>
            <a:prstDash val="solid"/>
          </a:ln>
        </p:spPr>
      </p:sp>
      <p:sp>
        <p:nvSpPr>
          <p:cNvPr id="15" name="bar value"/>
          <p:cNvSpPr txBox="1"/>
          <p:nvPr/>
        </p:nvSpPr>
        <p:spPr>
          <a:xfrm>
            <a:off x="4841095" y="2624328"/>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109</a:t>
            </a:r>
            <a:endParaRPr lang="en-US" sz="1200" dirty="0"/>
          </a:p>
        </p:txBody>
      </p:sp>
      <p:sp>
        <p:nvSpPr>
          <p:cNvPr id="16" name="bar label"/>
          <p:cNvSpPr txBox="1"/>
          <p:nvPr/>
        </p:nvSpPr>
        <p:spPr>
          <a:xfrm>
            <a:off x="822960" y="2953512"/>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Texas</a:t>
            </a:r>
            <a:endParaRPr lang="en-US" sz="1200" dirty="0"/>
          </a:p>
        </p:txBody>
      </p:sp>
      <p:sp>
        <p:nvSpPr>
          <p:cNvPr id="17" name="bar"/>
          <p:cNvSpPr/>
          <p:nvPr/>
        </p:nvSpPr>
        <p:spPr>
          <a:xfrm>
            <a:off x="1920240" y="2944368"/>
            <a:ext cx="2560320" cy="237744"/>
          </a:xfrm>
          <a:prstGeom prst="roundRect">
            <a:avLst>
              <a:gd name="adj" fmla="val 19231"/>
            </a:avLst>
          </a:prstGeom>
          <a:solidFill>
            <a:srgbClr val="C8322B"/>
          </a:solidFill>
          <a:ln w="12700">
            <a:solidFill>
              <a:srgbClr val="C8322B"/>
            </a:solidFill>
            <a:prstDash val="solid"/>
          </a:ln>
        </p:spPr>
      </p:sp>
      <p:sp>
        <p:nvSpPr>
          <p:cNvPr id="18" name="bar value"/>
          <p:cNvSpPr txBox="1"/>
          <p:nvPr/>
        </p:nvSpPr>
        <p:spPr>
          <a:xfrm>
            <a:off x="4553712" y="2953512"/>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98 · new Nov 1</a:t>
            </a:r>
            <a:endParaRPr lang="en-US" sz="1200" dirty="0"/>
          </a:p>
        </p:txBody>
      </p:sp>
      <p:sp>
        <p:nvSpPr>
          <p:cNvPr id="19" name="bar label"/>
          <p:cNvSpPr txBox="1"/>
          <p:nvPr/>
        </p:nvSpPr>
        <p:spPr>
          <a:xfrm>
            <a:off x="822960" y="3282696"/>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Michigan</a:t>
            </a:r>
            <a:endParaRPr lang="en-US" sz="1200" dirty="0"/>
          </a:p>
        </p:txBody>
      </p:sp>
      <p:sp>
        <p:nvSpPr>
          <p:cNvPr id="20" name="bar"/>
          <p:cNvSpPr/>
          <p:nvPr/>
        </p:nvSpPr>
        <p:spPr>
          <a:xfrm>
            <a:off x="1920240" y="3273552"/>
            <a:ext cx="2325189" cy="237744"/>
          </a:xfrm>
          <a:prstGeom prst="roundRect">
            <a:avLst>
              <a:gd name="adj" fmla="val 19231"/>
            </a:avLst>
          </a:prstGeom>
          <a:solidFill>
            <a:srgbClr val="6D5F4B"/>
          </a:solidFill>
          <a:ln w="12700">
            <a:solidFill>
              <a:srgbClr val="6D5F4B"/>
            </a:solidFill>
            <a:prstDash val="solid"/>
          </a:ln>
        </p:spPr>
      </p:sp>
      <p:sp>
        <p:nvSpPr>
          <p:cNvPr id="21" name="bar value"/>
          <p:cNvSpPr txBox="1"/>
          <p:nvPr/>
        </p:nvSpPr>
        <p:spPr>
          <a:xfrm>
            <a:off x="4318581" y="3282696"/>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89</a:t>
            </a:r>
            <a:endParaRPr lang="en-US" sz="1200" dirty="0"/>
          </a:p>
        </p:txBody>
      </p:sp>
      <p:sp>
        <p:nvSpPr>
          <p:cNvPr id="22" name="bar label"/>
          <p:cNvSpPr txBox="1"/>
          <p:nvPr/>
        </p:nvSpPr>
        <p:spPr>
          <a:xfrm>
            <a:off x="822960" y="3611880"/>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Georgia</a:t>
            </a:r>
            <a:endParaRPr lang="en-US" sz="1200" dirty="0"/>
          </a:p>
        </p:txBody>
      </p:sp>
      <p:sp>
        <p:nvSpPr>
          <p:cNvPr id="23" name="bar"/>
          <p:cNvSpPr/>
          <p:nvPr/>
        </p:nvSpPr>
        <p:spPr>
          <a:xfrm>
            <a:off x="1920240" y="3602736"/>
            <a:ext cx="2272937" cy="237744"/>
          </a:xfrm>
          <a:prstGeom prst="roundRect">
            <a:avLst>
              <a:gd name="adj" fmla="val 19231"/>
            </a:avLst>
          </a:prstGeom>
          <a:solidFill>
            <a:srgbClr val="6D5F4B"/>
          </a:solidFill>
          <a:ln w="12700">
            <a:solidFill>
              <a:srgbClr val="6D5F4B"/>
            </a:solidFill>
            <a:prstDash val="solid"/>
          </a:ln>
        </p:spPr>
      </p:sp>
      <p:sp>
        <p:nvSpPr>
          <p:cNvPr id="24" name="bar value"/>
          <p:cNvSpPr txBox="1"/>
          <p:nvPr/>
        </p:nvSpPr>
        <p:spPr>
          <a:xfrm>
            <a:off x="4266329" y="3611880"/>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87</a:t>
            </a:r>
            <a:endParaRPr lang="en-US" sz="1200" dirty="0"/>
          </a:p>
        </p:txBody>
      </p:sp>
      <p:sp>
        <p:nvSpPr>
          <p:cNvPr id="25" name="bar label"/>
          <p:cNvSpPr txBox="1"/>
          <p:nvPr/>
        </p:nvSpPr>
        <p:spPr>
          <a:xfrm>
            <a:off x="822960" y="3941064"/>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Illinois</a:t>
            </a:r>
            <a:endParaRPr lang="en-US" sz="1200" dirty="0"/>
          </a:p>
        </p:txBody>
      </p:sp>
      <p:sp>
        <p:nvSpPr>
          <p:cNvPr id="26" name="bar"/>
          <p:cNvSpPr/>
          <p:nvPr/>
        </p:nvSpPr>
        <p:spPr>
          <a:xfrm>
            <a:off x="1920240" y="3931920"/>
            <a:ext cx="1933303" cy="237744"/>
          </a:xfrm>
          <a:prstGeom prst="roundRect">
            <a:avLst>
              <a:gd name="adj" fmla="val 19231"/>
            </a:avLst>
          </a:prstGeom>
          <a:solidFill>
            <a:srgbClr val="6D5F4B"/>
          </a:solidFill>
          <a:ln w="12700">
            <a:solidFill>
              <a:srgbClr val="6D5F4B"/>
            </a:solidFill>
            <a:prstDash val="solid"/>
          </a:ln>
        </p:spPr>
      </p:sp>
      <p:sp>
        <p:nvSpPr>
          <p:cNvPr id="27" name="bar value"/>
          <p:cNvSpPr txBox="1"/>
          <p:nvPr/>
        </p:nvSpPr>
        <p:spPr>
          <a:xfrm>
            <a:off x="3926695" y="3941064"/>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74</a:t>
            </a:r>
            <a:endParaRPr lang="en-US" sz="1200" dirty="0"/>
          </a:p>
        </p:txBody>
      </p:sp>
      <p:sp>
        <p:nvSpPr>
          <p:cNvPr id="28" name="bar label"/>
          <p:cNvSpPr txBox="1"/>
          <p:nvPr/>
        </p:nvSpPr>
        <p:spPr>
          <a:xfrm>
            <a:off x="822960" y="4270248"/>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Missouri</a:t>
            </a:r>
            <a:endParaRPr lang="en-US" sz="1200" dirty="0"/>
          </a:p>
        </p:txBody>
      </p:sp>
      <p:sp>
        <p:nvSpPr>
          <p:cNvPr id="29" name="bar"/>
          <p:cNvSpPr/>
          <p:nvPr/>
        </p:nvSpPr>
        <p:spPr>
          <a:xfrm>
            <a:off x="1920240" y="4261104"/>
            <a:ext cx="1593669" cy="237744"/>
          </a:xfrm>
          <a:prstGeom prst="roundRect">
            <a:avLst>
              <a:gd name="adj" fmla="val 19231"/>
            </a:avLst>
          </a:prstGeom>
          <a:solidFill>
            <a:srgbClr val="6D5F4B"/>
          </a:solidFill>
          <a:ln w="12700">
            <a:solidFill>
              <a:srgbClr val="6D5F4B"/>
            </a:solidFill>
            <a:prstDash val="solid"/>
          </a:ln>
        </p:spPr>
      </p:sp>
      <p:sp>
        <p:nvSpPr>
          <p:cNvPr id="30" name="bar value"/>
          <p:cNvSpPr txBox="1"/>
          <p:nvPr/>
        </p:nvSpPr>
        <p:spPr>
          <a:xfrm>
            <a:off x="3587061" y="4270248"/>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61</a:t>
            </a:r>
            <a:endParaRPr lang="en-US" sz="1200" dirty="0"/>
          </a:p>
        </p:txBody>
      </p:sp>
      <p:sp>
        <p:nvSpPr>
          <p:cNvPr id="31" name="bar label"/>
          <p:cNvSpPr txBox="1"/>
          <p:nvPr/>
        </p:nvSpPr>
        <p:spPr>
          <a:xfrm>
            <a:off x="822960" y="4599432"/>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Alabama</a:t>
            </a:r>
            <a:endParaRPr lang="en-US" sz="1200" dirty="0"/>
          </a:p>
        </p:txBody>
      </p:sp>
      <p:sp>
        <p:nvSpPr>
          <p:cNvPr id="32" name="bar"/>
          <p:cNvSpPr/>
          <p:nvPr/>
        </p:nvSpPr>
        <p:spPr>
          <a:xfrm>
            <a:off x="1920240" y="4590288"/>
            <a:ext cx="1358537" cy="237744"/>
          </a:xfrm>
          <a:prstGeom prst="roundRect">
            <a:avLst>
              <a:gd name="adj" fmla="val 19231"/>
            </a:avLst>
          </a:prstGeom>
          <a:solidFill>
            <a:srgbClr val="6D5F4B"/>
          </a:solidFill>
          <a:ln w="12700">
            <a:solidFill>
              <a:srgbClr val="6D5F4B"/>
            </a:solidFill>
            <a:prstDash val="solid"/>
          </a:ln>
        </p:spPr>
      </p:sp>
      <p:sp>
        <p:nvSpPr>
          <p:cNvPr id="33" name="bar value"/>
          <p:cNvSpPr txBox="1"/>
          <p:nvPr/>
        </p:nvSpPr>
        <p:spPr>
          <a:xfrm>
            <a:off x="3351929" y="4599432"/>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52</a:t>
            </a:r>
            <a:endParaRPr lang="en-US" sz="1200" dirty="0"/>
          </a:p>
        </p:txBody>
      </p:sp>
      <p:sp>
        <p:nvSpPr>
          <p:cNvPr id="34" name="bar label"/>
          <p:cNvSpPr txBox="1"/>
          <p:nvPr/>
        </p:nvSpPr>
        <p:spPr>
          <a:xfrm>
            <a:off x="822960" y="4928616"/>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Iowa</a:t>
            </a:r>
            <a:endParaRPr lang="en-US" sz="1200" dirty="0"/>
          </a:p>
        </p:txBody>
      </p:sp>
      <p:sp>
        <p:nvSpPr>
          <p:cNvPr id="35" name="bar"/>
          <p:cNvSpPr/>
          <p:nvPr/>
        </p:nvSpPr>
        <p:spPr>
          <a:xfrm>
            <a:off x="1920240" y="4919472"/>
            <a:ext cx="548640" cy="237744"/>
          </a:xfrm>
          <a:prstGeom prst="roundRect">
            <a:avLst>
              <a:gd name="adj" fmla="val 19231"/>
            </a:avLst>
          </a:prstGeom>
          <a:solidFill>
            <a:srgbClr val="6D5F4B"/>
          </a:solidFill>
          <a:ln w="12700">
            <a:solidFill>
              <a:srgbClr val="6D5F4B"/>
            </a:solidFill>
            <a:prstDash val="solid"/>
          </a:ln>
        </p:spPr>
      </p:sp>
      <p:sp>
        <p:nvSpPr>
          <p:cNvPr id="36" name="bar value"/>
          <p:cNvSpPr txBox="1"/>
          <p:nvPr/>
        </p:nvSpPr>
        <p:spPr>
          <a:xfrm>
            <a:off x="2542032" y="4928616"/>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21</a:t>
            </a:r>
            <a:endParaRPr lang="en-US" sz="1200" dirty="0"/>
          </a:p>
        </p:txBody>
      </p:sp>
      <p:sp>
        <p:nvSpPr>
          <p:cNvPr id="37" name="bar label"/>
          <p:cNvSpPr txBox="1"/>
          <p:nvPr/>
        </p:nvSpPr>
        <p:spPr>
          <a:xfrm>
            <a:off x="822960" y="5257800"/>
            <a:ext cx="10972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Virginia</a:t>
            </a:r>
            <a:endParaRPr lang="en-US" sz="1200" dirty="0"/>
          </a:p>
        </p:txBody>
      </p:sp>
      <p:sp>
        <p:nvSpPr>
          <p:cNvPr id="38" name="bar"/>
          <p:cNvSpPr/>
          <p:nvPr/>
        </p:nvSpPr>
        <p:spPr>
          <a:xfrm>
            <a:off x="1920240" y="5248656"/>
            <a:ext cx="261257" cy="237744"/>
          </a:xfrm>
          <a:prstGeom prst="roundRect">
            <a:avLst>
              <a:gd name="adj" fmla="val 19231"/>
            </a:avLst>
          </a:prstGeom>
          <a:solidFill>
            <a:srgbClr val="6D5F4B"/>
          </a:solidFill>
          <a:ln w="12700">
            <a:solidFill>
              <a:srgbClr val="6D5F4B"/>
            </a:solidFill>
            <a:prstDash val="solid"/>
          </a:ln>
        </p:spPr>
      </p:sp>
      <p:sp>
        <p:nvSpPr>
          <p:cNvPr id="39" name="bar value"/>
          <p:cNvSpPr txBox="1"/>
          <p:nvPr/>
        </p:nvSpPr>
        <p:spPr>
          <a:xfrm>
            <a:off x="2254649" y="5257800"/>
            <a:ext cx="2011680" cy="274320"/>
          </a:xfrm>
          <a:prstGeom prst="rect">
            <a:avLst/>
          </a:prstGeom>
          <a:noFill/>
          <a:ln/>
        </p:spPr>
        <p:txBody>
          <a:bodyPr wrap="square" lIns="0" tIns="0" rIns="0" bIns="0" rtlCol="0" anchor="ctr"/>
          <a:lstStyle/>
          <a:p>
            <a:pPr indent="0" marL="0">
              <a:buNone/>
            </a:pPr>
            <a:r>
              <a:rPr lang="en-US" sz="1200" b="1" dirty="0">
                <a:solidFill>
                  <a:srgbClr val="362B20"/>
                </a:solidFill>
                <a:latin typeface="Inter" pitchFamily="34" charset="0"/>
                <a:ea typeface="Inter" pitchFamily="34" charset="-122"/>
                <a:cs typeface="Inter" pitchFamily="34" charset="-120"/>
              </a:rPr>
              <a:t>10</a:t>
            </a:r>
            <a:endParaRPr lang="en-US" sz="1200" dirty="0"/>
          </a:p>
        </p:txBody>
      </p:sp>
      <p:sp>
        <p:nvSpPr>
          <p:cNvPr id="40" name="chart caveat"/>
          <p:cNvSpPr txBox="1"/>
          <p:nvPr/>
        </p:nvSpPr>
        <p:spPr>
          <a:xfrm>
            <a:off x="822960" y="5623560"/>
            <a:ext cx="6400800" cy="365760"/>
          </a:xfrm>
          <a:prstGeom prst="rect">
            <a:avLst/>
          </a:prstGeom>
          <a:noFill/>
          <a:ln/>
        </p:spPr>
        <p:txBody>
          <a:bodyPr wrap="square" lIns="0" tIns="0" rIns="0" bIns="0" rtlCol="0" anchor="t"/>
          <a:lstStyle/>
          <a:p>
            <a:pPr indent="0" marL="0">
              <a:buNone/>
            </a:pPr>
            <a:r>
              <a:rPr lang="en-US" sz="1000" dirty="0">
                <a:solidFill>
                  <a:srgbClr val="6E6252"/>
                </a:solidFill>
                <a:latin typeface="Inter" pitchFamily="34" charset="0"/>
                <a:ea typeface="Inter" pitchFamily="34" charset="-122"/>
                <a:cs typeface="Inter" pitchFamily="34" charset="-120"/>
              </a:rPr>
              <a:t>774 records in all; 12 sit outside the ten states or carry no state code yet. Read live from applyseason.com, November 3, 2026.</a:t>
            </a:r>
            <a:endParaRPr lang="en-US" sz="1000" dirty="0"/>
          </a:p>
        </p:txBody>
      </p:sp>
      <p:sp>
        <p:nvSpPr>
          <p:cNvPr id="41" name="card"/>
          <p:cNvSpPr/>
          <p:nvPr/>
        </p:nvSpPr>
        <p:spPr>
          <a:xfrm rot="-36000">
            <a:off x="7680960" y="1737360"/>
            <a:ext cx="3886200" cy="1554480"/>
          </a:xfrm>
          <a:prstGeom prst="roundRect">
            <a:avLst>
              <a:gd name="adj" fmla="val 4706"/>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42" name="tape"/>
          <p:cNvSpPr/>
          <p:nvPr/>
        </p:nvSpPr>
        <p:spPr>
          <a:xfrm rot="-180000">
            <a:off x="9217152" y="1655064"/>
            <a:ext cx="768096" cy="173736"/>
          </a:xfrm>
          <a:prstGeom prst="rect">
            <a:avLst/>
          </a:prstGeom>
          <a:solidFill>
            <a:srgbClr val="EAD3A0"/>
          </a:solidFill>
          <a:ln w="12700">
            <a:solidFill>
              <a:srgbClr val="EAD3A0"/>
            </a:solidFill>
            <a:prstDash val="solid"/>
          </a:ln>
        </p:spPr>
      </p:sp>
      <p:sp>
        <p:nvSpPr>
          <p:cNvPr id="43" name="tape stripe"/>
          <p:cNvSpPr/>
          <p:nvPr/>
        </p:nvSpPr>
        <p:spPr>
          <a:xfrm rot="-180000">
            <a:off x="9272016" y="1655064"/>
            <a:ext cx="27432" cy="173736"/>
          </a:xfrm>
          <a:prstGeom prst="rect">
            <a:avLst/>
          </a:prstGeom>
          <a:solidFill>
            <a:srgbClr val="CFA05F"/>
          </a:solidFill>
          <a:ln w="12700">
            <a:solidFill>
              <a:srgbClr val="CFA05F"/>
            </a:solidFill>
            <a:prstDash val="solid"/>
          </a:ln>
        </p:spPr>
      </p:sp>
      <p:sp>
        <p:nvSpPr>
          <p:cNvPr id="44" name="tape stripe"/>
          <p:cNvSpPr/>
          <p:nvPr/>
        </p:nvSpPr>
        <p:spPr>
          <a:xfrm rot="-180000">
            <a:off x="9400032" y="1655064"/>
            <a:ext cx="27432" cy="173736"/>
          </a:xfrm>
          <a:prstGeom prst="rect">
            <a:avLst/>
          </a:prstGeom>
          <a:solidFill>
            <a:srgbClr val="CFA05F"/>
          </a:solidFill>
          <a:ln w="12700">
            <a:solidFill>
              <a:srgbClr val="CFA05F"/>
            </a:solidFill>
            <a:prstDash val="solid"/>
          </a:ln>
        </p:spPr>
      </p:sp>
      <p:sp>
        <p:nvSpPr>
          <p:cNvPr id="45" name="tape stripe"/>
          <p:cNvSpPr/>
          <p:nvPr/>
        </p:nvSpPr>
        <p:spPr>
          <a:xfrm rot="-180000">
            <a:off x="9528048" y="1655064"/>
            <a:ext cx="27432" cy="173736"/>
          </a:xfrm>
          <a:prstGeom prst="rect">
            <a:avLst/>
          </a:prstGeom>
          <a:solidFill>
            <a:srgbClr val="CFA05F"/>
          </a:solidFill>
          <a:ln w="12700">
            <a:solidFill>
              <a:srgbClr val="CFA05F"/>
            </a:solidFill>
            <a:prstDash val="solid"/>
          </a:ln>
        </p:spPr>
      </p:sp>
      <p:sp>
        <p:nvSpPr>
          <p:cNvPr id="46" name="tape stripe"/>
          <p:cNvSpPr/>
          <p:nvPr/>
        </p:nvSpPr>
        <p:spPr>
          <a:xfrm rot="-180000">
            <a:off x="9656064" y="1655064"/>
            <a:ext cx="27432" cy="173736"/>
          </a:xfrm>
          <a:prstGeom prst="rect">
            <a:avLst/>
          </a:prstGeom>
          <a:solidFill>
            <a:srgbClr val="CFA05F"/>
          </a:solidFill>
          <a:ln w="12700">
            <a:solidFill>
              <a:srgbClr val="CFA05F"/>
            </a:solidFill>
            <a:prstDash val="solid"/>
          </a:ln>
        </p:spPr>
      </p:sp>
      <p:sp>
        <p:nvSpPr>
          <p:cNvPr id="47" name="tape stripe"/>
          <p:cNvSpPr/>
          <p:nvPr/>
        </p:nvSpPr>
        <p:spPr>
          <a:xfrm rot="-180000">
            <a:off x="9784080" y="1655064"/>
            <a:ext cx="27432" cy="173736"/>
          </a:xfrm>
          <a:prstGeom prst="rect">
            <a:avLst/>
          </a:prstGeom>
          <a:solidFill>
            <a:srgbClr val="CFA05F"/>
          </a:solidFill>
          <a:ln w="12700">
            <a:solidFill>
              <a:srgbClr val="CFA05F"/>
            </a:solidFill>
            <a:prstDash val="solid"/>
          </a:ln>
        </p:spPr>
      </p:sp>
      <p:sp>
        <p:nvSpPr>
          <p:cNvPr id="48" name="tape stripe"/>
          <p:cNvSpPr/>
          <p:nvPr/>
        </p:nvSpPr>
        <p:spPr>
          <a:xfrm rot="-180000">
            <a:off x="9912096" y="1655064"/>
            <a:ext cx="27432" cy="173736"/>
          </a:xfrm>
          <a:prstGeom prst="rect">
            <a:avLst/>
          </a:prstGeom>
          <a:solidFill>
            <a:srgbClr val="CFA05F"/>
          </a:solidFill>
          <a:ln w="12700">
            <a:solidFill>
              <a:srgbClr val="CFA05F"/>
            </a:solidFill>
            <a:prstDash val="solid"/>
          </a:ln>
        </p:spPr>
      </p:sp>
      <p:sp>
        <p:nvSpPr>
          <p:cNvPr id="49" name="big number"/>
          <p:cNvSpPr txBox="1"/>
          <p:nvPr/>
        </p:nvSpPr>
        <p:spPr>
          <a:xfrm>
            <a:off x="7772400" y="1828800"/>
            <a:ext cx="3703320" cy="777240"/>
          </a:xfrm>
          <a:prstGeom prst="rect">
            <a:avLst/>
          </a:prstGeom>
          <a:noFill/>
          <a:ln/>
        </p:spPr>
        <p:txBody>
          <a:bodyPr wrap="square" lIns="0" tIns="0" rIns="0" bIns="0" rtlCol="0" anchor="ctr"/>
          <a:lstStyle/>
          <a:p>
            <a:pPr algn="ctr" indent="0" marL="0">
              <a:buNone/>
            </a:pPr>
            <a:r>
              <a:rPr lang="en-US" sz="6400" b="1" dirty="0">
                <a:solidFill>
                  <a:srgbClr val="C8322B"/>
                </a:solidFill>
                <a:latin typeface="Inter" pitchFamily="34" charset="0"/>
                <a:ea typeface="Inter" pitchFamily="34" charset="-122"/>
                <a:cs typeface="Inter" pitchFamily="34" charset="-120"/>
              </a:rPr>
              <a:t>724</a:t>
            </a:r>
            <a:endParaRPr lang="en-US" sz="6400" dirty="0"/>
          </a:p>
        </p:txBody>
      </p:sp>
      <p:sp>
        <p:nvSpPr>
          <p:cNvPr id="50" name="big number label"/>
          <p:cNvSpPr txBox="1"/>
          <p:nvPr/>
        </p:nvSpPr>
        <p:spPr>
          <a:xfrm>
            <a:off x="7955280" y="2606040"/>
            <a:ext cx="3337560" cy="548640"/>
          </a:xfrm>
          <a:prstGeom prst="rect">
            <a:avLst/>
          </a:prstGeom>
          <a:noFill/>
          <a:ln/>
        </p:spPr>
        <p:txBody>
          <a:bodyPr wrap="square" lIns="0" tIns="0" rIns="0" bIns="0" rtlCol="0" anchor="t"/>
          <a:lstStyle/>
          <a:p>
            <a:pPr algn="ctr" indent="0" marL="0">
              <a:buNone/>
            </a:pPr>
            <a:r>
              <a:rPr lang="en-US" sz="1150" b="1" dirty="0">
                <a:solidFill>
                  <a:srgbClr val="6E6252"/>
                </a:solidFill>
                <a:latin typeface="Inter" pitchFamily="34" charset="0"/>
                <a:ea typeface="Inter" pitchFamily="34" charset="-122"/>
                <a:cs typeface="Inter" pitchFamily="34" charset="-120"/>
              </a:rPr>
              <a:t>of 774 records read by a person or our reader at the organizer's page</a:t>
            </a:r>
            <a:endParaRPr lang="en-US" sz="1150" dirty="0"/>
          </a:p>
        </p:txBody>
      </p:sp>
      <p:sp>
        <p:nvSpPr>
          <p:cNvPr id="51" name="card"/>
          <p:cNvSpPr/>
          <p:nvPr/>
        </p:nvSpPr>
        <p:spPr>
          <a:xfrm>
            <a:off x="7680960" y="3474720"/>
            <a:ext cx="3886200" cy="2606040"/>
          </a:xfrm>
          <a:prstGeom prst="roundRect">
            <a:avLst>
              <a:gd name="adj" fmla="val 2807"/>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52" name="card heading"/>
          <p:cNvSpPr txBox="1"/>
          <p:nvPr/>
        </p:nvSpPr>
        <p:spPr>
          <a:xfrm>
            <a:off x="7891272" y="3611880"/>
            <a:ext cx="347472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City, state, nation, world</a:t>
            </a:r>
            <a:endParaRPr lang="en-US" sz="1600" dirty="0"/>
          </a:p>
        </p:txBody>
      </p:sp>
      <p:sp>
        <p:nvSpPr>
          <p:cNvPr id="53" name="geography bullets"/>
          <p:cNvSpPr txBox="1"/>
          <p:nvPr/>
        </p:nvSpPr>
        <p:spPr>
          <a:xfrm>
            <a:off x="7891272" y="3950208"/>
            <a:ext cx="3474720" cy="2011680"/>
          </a:xfrm>
          <a:prstGeom prst="rect">
            <a:avLst/>
          </a:prstGeom>
          <a:noFill/>
          <a:ln/>
        </p:spPr>
        <p:txBody>
          <a:bodyPr wrap="square" lIns="0" tIns="0" rIns="0" bIns="0" rtlCol="0" anchor="t"/>
          <a:lstStyle/>
          <a:p>
            <a:pPr marL="342900" indent="-342900">
              <a:buSzPct val="100000"/>
              <a:buChar char="•"/>
            </a:pPr>
            <a:r>
              <a:rPr lang="en-US" sz="1150" b="1" dirty="0">
                <a:solidFill>
                  <a:srgbClr val="362B20"/>
                </a:solidFill>
                <a:latin typeface="Inter" pitchFamily="34" charset="0"/>
                <a:ea typeface="Inter" pitchFamily="34" charset="-122"/>
                <a:cs typeface="Inter" pitchFamily="34" charset="-120"/>
              </a:rPr>
              <a:t>City: </a:t>
            </a:r>
            <a:pPr indent="0" marL="0">
              <a:spcAft>
                <a:spcPts val="500"/>
              </a:spcAft>
              <a:buNone/>
            </a:pPr>
            <a:r>
              <a:rPr lang="en-US" sz="1150" dirty="0">
                <a:solidFill>
                  <a:srgbClr val="362B20"/>
                </a:solidFill>
                <a:latin typeface="Inter" pitchFamily="34" charset="0"/>
                <a:ea typeface="Inter" pitchFamily="34" charset="-122"/>
                <a:cs typeface="Inter" pitchFamily="34" charset="-120"/>
              </a:rPr>
              <a:t>Dallas-Fort Worth is the newest circuit, 23 of the Texas shows.</a:t>
            </a:r>
            <a:endParaRPr lang="en-US" sz="1150" dirty="0"/>
          </a:p>
          <a:p>
            <a:pPr marL="342900" indent="-342900">
              <a:buSzPct val="100000"/>
              <a:buChar char="•"/>
            </a:pPr>
            <a:r>
              <a:rPr lang="en-US" sz="1150" b="1" dirty="0">
                <a:solidFill>
                  <a:srgbClr val="362B20"/>
                </a:solidFill>
                <a:latin typeface="Inter" pitchFamily="34" charset="0"/>
                <a:ea typeface="Inter" pitchFamily="34" charset="-122"/>
                <a:cs typeface="Inter" pitchFamily="34" charset="-120"/>
              </a:rPr>
              <a:t>State: </a:t>
            </a:r>
            <a:pPr indent="0" marL="0">
              <a:spcAft>
                <a:spcPts val="500"/>
              </a:spcAft>
              <a:buNone/>
            </a:pPr>
            <a:r>
              <a:rPr lang="en-US" sz="1150" dirty="0">
                <a:solidFill>
                  <a:srgbClr val="362B20"/>
                </a:solidFill>
                <a:latin typeface="Inter" pitchFamily="34" charset="0"/>
                <a:ea typeface="Inter" pitchFamily="34" charset="-122"/>
                <a:cs typeface="Inter" pitchFamily="34" charset="-120"/>
              </a:rPr>
              <a:t>ten states, Florida first because that is where the beta makers are.</a:t>
            </a:r>
            <a:endParaRPr lang="en-US" sz="1150" dirty="0"/>
          </a:p>
          <a:p>
            <a:pPr marL="342900" indent="-342900">
              <a:buSzPct val="100000"/>
              <a:buChar char="•"/>
            </a:pPr>
            <a:r>
              <a:rPr lang="en-US" sz="1150" b="1" dirty="0">
                <a:solidFill>
                  <a:srgbClr val="362B20"/>
                </a:solidFill>
                <a:latin typeface="Inter" pitchFamily="34" charset="0"/>
                <a:ea typeface="Inter" pitchFamily="34" charset="-122"/>
                <a:cs typeface="Inter" pitchFamily="34" charset="-120"/>
              </a:rPr>
              <a:t>U.S.: </a:t>
            </a:r>
            <a:pPr indent="0" marL="0">
              <a:spcAft>
                <a:spcPts val="500"/>
              </a:spcAft>
              <a:buNone/>
            </a:pPr>
            <a:r>
              <a:rPr lang="en-US" sz="1150" dirty="0">
                <a:solidFill>
                  <a:srgbClr val="362B20"/>
                </a:solidFill>
                <a:latin typeface="Inter" pitchFamily="34" charset="0"/>
                <a:ea typeface="Inter" pitchFamily="34" charset="-122"/>
                <a:cs typeface="Inter" pitchFamily="34" charset="-120"/>
              </a:rPr>
              <a:t>the rest of the country after the first paying stranger.</a:t>
            </a:r>
            <a:endParaRPr lang="en-US" sz="1150" dirty="0"/>
          </a:p>
          <a:p>
            <a:pPr marL="342900" indent="-342900">
              <a:buSzPct val="100000"/>
              <a:buChar char="•"/>
            </a:pPr>
            <a:r>
              <a:rPr lang="en-US" sz="1150" b="1" dirty="0">
                <a:solidFill>
                  <a:srgbClr val="362B20"/>
                </a:solidFill>
                <a:latin typeface="Inter" pitchFamily="34" charset="0"/>
                <a:ea typeface="Inter" pitchFamily="34" charset="-122"/>
                <a:cs typeface="Inter" pitchFamily="34" charset="-120"/>
              </a:rPr>
              <a:t>International: </a:t>
            </a:r>
            <a:pPr indent="0" marL="0">
              <a:spcAft>
                <a:spcPts val="500"/>
              </a:spcAft>
              <a:buNone/>
            </a:pPr>
            <a:r>
              <a:rPr lang="en-US" sz="1150" dirty="0">
                <a:solidFill>
                  <a:srgbClr val="362B20"/>
                </a:solidFill>
                <a:latin typeface="Inter" pitchFamily="34" charset="0"/>
                <a:ea typeface="Inter" pitchFamily="34" charset="-122"/>
                <a:cs typeface="Inter" pitchFamily="34" charset="-120"/>
              </a:rPr>
              <a:t>not in the plan.</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V · DEMOGRAPHICS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9</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Personas are composites built from forum reads (r/CraftFairs, January 2026 and earlier), not real people. Beta makers: the project's conversation log, invitations sent October 19, 2026.</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V</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Who the customer is</a:t>
            </a:r>
            <a:endParaRPr lang="en-US" sz="4000" dirty="0"/>
          </a:p>
        </p:txBody>
      </p:sp>
      <p:sp>
        <p:nvSpPr>
          <p:cNvPr id="8" name="card"/>
          <p:cNvSpPr/>
          <p:nvPr/>
        </p:nvSpPr>
        <p:spPr>
          <a:xfrm rot="-36000">
            <a:off x="609905" y="1737360"/>
            <a:ext cx="2651760" cy="1600200"/>
          </a:xfrm>
          <a:prstGeom prst="roundRect">
            <a:avLst>
              <a:gd name="adj" fmla="val 457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tape"/>
          <p:cNvSpPr/>
          <p:nvPr/>
        </p:nvSpPr>
        <p:spPr>
          <a:xfrm rot="-180000">
            <a:off x="1551737" y="1655064"/>
            <a:ext cx="768096" cy="173736"/>
          </a:xfrm>
          <a:prstGeom prst="rect">
            <a:avLst/>
          </a:prstGeom>
          <a:solidFill>
            <a:srgbClr val="EAD3A0"/>
          </a:solidFill>
          <a:ln w="12700">
            <a:solidFill>
              <a:srgbClr val="EAD3A0"/>
            </a:solidFill>
            <a:prstDash val="solid"/>
          </a:ln>
        </p:spPr>
      </p:sp>
      <p:sp>
        <p:nvSpPr>
          <p:cNvPr id="10" name="tape stripe"/>
          <p:cNvSpPr/>
          <p:nvPr/>
        </p:nvSpPr>
        <p:spPr>
          <a:xfrm rot="-180000">
            <a:off x="1606601" y="1655064"/>
            <a:ext cx="27432" cy="173736"/>
          </a:xfrm>
          <a:prstGeom prst="rect">
            <a:avLst/>
          </a:prstGeom>
          <a:solidFill>
            <a:srgbClr val="CFA05F"/>
          </a:solidFill>
          <a:ln w="12700">
            <a:solidFill>
              <a:srgbClr val="CFA05F"/>
            </a:solidFill>
            <a:prstDash val="solid"/>
          </a:ln>
        </p:spPr>
      </p:sp>
      <p:sp>
        <p:nvSpPr>
          <p:cNvPr id="11" name="tape stripe"/>
          <p:cNvSpPr/>
          <p:nvPr/>
        </p:nvSpPr>
        <p:spPr>
          <a:xfrm rot="-180000">
            <a:off x="1734617" y="1655064"/>
            <a:ext cx="27432" cy="173736"/>
          </a:xfrm>
          <a:prstGeom prst="rect">
            <a:avLst/>
          </a:prstGeom>
          <a:solidFill>
            <a:srgbClr val="CFA05F"/>
          </a:solidFill>
          <a:ln w="12700">
            <a:solidFill>
              <a:srgbClr val="CFA05F"/>
            </a:solidFill>
            <a:prstDash val="solid"/>
          </a:ln>
        </p:spPr>
      </p:sp>
      <p:sp>
        <p:nvSpPr>
          <p:cNvPr id="12" name="tape stripe"/>
          <p:cNvSpPr/>
          <p:nvPr/>
        </p:nvSpPr>
        <p:spPr>
          <a:xfrm rot="-180000">
            <a:off x="1862633" y="1655064"/>
            <a:ext cx="27432" cy="173736"/>
          </a:xfrm>
          <a:prstGeom prst="rect">
            <a:avLst/>
          </a:prstGeom>
          <a:solidFill>
            <a:srgbClr val="CFA05F"/>
          </a:solidFill>
          <a:ln w="12700">
            <a:solidFill>
              <a:srgbClr val="CFA05F"/>
            </a:solidFill>
            <a:prstDash val="solid"/>
          </a:ln>
        </p:spPr>
      </p:sp>
      <p:sp>
        <p:nvSpPr>
          <p:cNvPr id="13" name="tape stripe"/>
          <p:cNvSpPr/>
          <p:nvPr/>
        </p:nvSpPr>
        <p:spPr>
          <a:xfrm rot="-180000">
            <a:off x="1990649" y="1655064"/>
            <a:ext cx="27432" cy="173736"/>
          </a:xfrm>
          <a:prstGeom prst="rect">
            <a:avLst/>
          </a:prstGeom>
          <a:solidFill>
            <a:srgbClr val="CFA05F"/>
          </a:solidFill>
          <a:ln w="12700">
            <a:solidFill>
              <a:srgbClr val="CFA05F"/>
            </a:solidFill>
            <a:prstDash val="solid"/>
          </a:ln>
        </p:spPr>
      </p:sp>
      <p:sp>
        <p:nvSpPr>
          <p:cNvPr id="14" name="tape stripe"/>
          <p:cNvSpPr/>
          <p:nvPr/>
        </p:nvSpPr>
        <p:spPr>
          <a:xfrm rot="-180000">
            <a:off x="2118665" y="1655064"/>
            <a:ext cx="27432" cy="173736"/>
          </a:xfrm>
          <a:prstGeom prst="rect">
            <a:avLst/>
          </a:prstGeom>
          <a:solidFill>
            <a:srgbClr val="CFA05F"/>
          </a:solidFill>
          <a:ln w="12700">
            <a:solidFill>
              <a:srgbClr val="CFA05F"/>
            </a:solidFill>
            <a:prstDash val="solid"/>
          </a:ln>
        </p:spPr>
      </p:sp>
      <p:sp>
        <p:nvSpPr>
          <p:cNvPr id="15" name="tape stripe"/>
          <p:cNvSpPr/>
          <p:nvPr/>
        </p:nvSpPr>
        <p:spPr>
          <a:xfrm rot="-180000">
            <a:off x="2246681" y="1655064"/>
            <a:ext cx="27432" cy="173736"/>
          </a:xfrm>
          <a:prstGeom prst="rect">
            <a:avLst/>
          </a:prstGeom>
          <a:solidFill>
            <a:srgbClr val="CFA05F"/>
          </a:solidFill>
          <a:ln w="12700">
            <a:solidFill>
              <a:srgbClr val="CFA05F"/>
            </a:solidFill>
            <a:prstDash val="solid"/>
          </a:ln>
        </p:spPr>
      </p:sp>
      <p:sp>
        <p:nvSpPr>
          <p:cNvPr id="16" name="status pill"/>
          <p:cNvSpPr/>
          <p:nvPr/>
        </p:nvSpPr>
        <p:spPr>
          <a:xfrm>
            <a:off x="792785" y="1920240"/>
            <a:ext cx="818388" cy="237744"/>
          </a:xfrm>
          <a:prstGeom prst="roundRect">
            <a:avLst>
              <a:gd name="adj" fmla="val 50000"/>
            </a:avLst>
          </a:prstGeom>
          <a:solidFill>
            <a:srgbClr val="DCEEE1"/>
          </a:solidFill>
          <a:ln w="12700">
            <a:solidFill>
              <a:srgbClr val="DCEEE1"/>
            </a:solidFill>
            <a:prstDash val="solid"/>
          </a:ln>
        </p:spPr>
      </p:sp>
      <p:sp>
        <p:nvSpPr>
          <p:cNvPr id="17" name="status pill text"/>
          <p:cNvSpPr txBox="1"/>
          <p:nvPr/>
        </p:nvSpPr>
        <p:spPr>
          <a:xfrm>
            <a:off x="792785" y="1920240"/>
            <a:ext cx="818388" cy="237744"/>
          </a:xfrm>
          <a:prstGeom prst="rect">
            <a:avLst/>
          </a:prstGeom>
          <a:noFill/>
          <a:ln/>
        </p:spPr>
        <p:txBody>
          <a:bodyPr wrap="square" lIns="0" tIns="0" rIns="0" bIns="0" rtlCol="0" anchor="ctr"/>
          <a:lstStyle/>
          <a:p>
            <a:pPr algn="ctr" indent="0" marL="0">
              <a:buNone/>
            </a:pPr>
            <a:r>
              <a:rPr lang="en-US" sz="1050" b="1" dirty="0">
                <a:solidFill>
                  <a:srgbClr val="245F3B"/>
                </a:solidFill>
                <a:latin typeface="Inter" pitchFamily="34" charset="0"/>
                <a:ea typeface="Inter" pitchFamily="34" charset="-122"/>
                <a:cs typeface="Inter" pitchFamily="34" charset="-120"/>
              </a:rPr>
              <a:t>Primary</a:t>
            </a:r>
            <a:endParaRPr lang="en-US" sz="1050" dirty="0"/>
          </a:p>
        </p:txBody>
      </p:sp>
      <p:sp>
        <p:nvSpPr>
          <p:cNvPr id="18" name="persona name"/>
          <p:cNvSpPr txBox="1"/>
          <p:nvPr/>
        </p:nvSpPr>
        <p:spPr>
          <a:xfrm>
            <a:off x="792785" y="2212848"/>
            <a:ext cx="22860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Tess</a:t>
            </a:r>
            <a:endParaRPr lang="en-US" sz="1600" dirty="0"/>
          </a:p>
        </p:txBody>
      </p:sp>
      <p:sp>
        <p:nvSpPr>
          <p:cNvPr id="19" name="persona line"/>
          <p:cNvSpPr txBox="1"/>
          <p:nvPr/>
        </p:nvSpPr>
        <p:spPr>
          <a:xfrm>
            <a:off x="792785" y="2505456"/>
            <a:ext cx="2286000" cy="77724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Applies to about fifteen shows a season across ZAPP, a listing site and a paper calendar. Has missed a window she wanted.</a:t>
            </a:r>
            <a:endParaRPr lang="en-US" sz="1050" dirty="0"/>
          </a:p>
        </p:txBody>
      </p:sp>
      <p:sp>
        <p:nvSpPr>
          <p:cNvPr id="20" name="card"/>
          <p:cNvSpPr/>
          <p:nvPr/>
        </p:nvSpPr>
        <p:spPr>
          <a:xfrm rot="30000">
            <a:off x="3398825" y="1737360"/>
            <a:ext cx="2651760" cy="1600200"/>
          </a:xfrm>
          <a:prstGeom prst="roundRect">
            <a:avLst>
              <a:gd name="adj" fmla="val 457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1" name="status pill"/>
          <p:cNvSpPr/>
          <p:nvPr/>
        </p:nvSpPr>
        <p:spPr>
          <a:xfrm>
            <a:off x="3581705" y="1920240"/>
            <a:ext cx="973836" cy="237744"/>
          </a:xfrm>
          <a:prstGeom prst="roundRect">
            <a:avLst>
              <a:gd name="adj" fmla="val 50000"/>
            </a:avLst>
          </a:prstGeom>
          <a:solidFill>
            <a:srgbClr val="DCEEE1"/>
          </a:solidFill>
          <a:ln w="12700">
            <a:solidFill>
              <a:srgbClr val="DCEEE1"/>
            </a:solidFill>
            <a:prstDash val="solid"/>
          </a:ln>
        </p:spPr>
      </p:sp>
      <p:sp>
        <p:nvSpPr>
          <p:cNvPr id="22" name="status pill text"/>
          <p:cNvSpPr txBox="1"/>
          <p:nvPr/>
        </p:nvSpPr>
        <p:spPr>
          <a:xfrm>
            <a:off x="3581705" y="1920240"/>
            <a:ext cx="973836" cy="237744"/>
          </a:xfrm>
          <a:prstGeom prst="rect">
            <a:avLst/>
          </a:prstGeom>
          <a:noFill/>
          <a:ln/>
        </p:spPr>
        <p:txBody>
          <a:bodyPr wrap="square" lIns="0" tIns="0" rIns="0" bIns="0" rtlCol="0" anchor="ctr"/>
          <a:lstStyle/>
          <a:p>
            <a:pPr algn="ctr" indent="0" marL="0">
              <a:buNone/>
            </a:pPr>
            <a:r>
              <a:rPr lang="en-US" sz="1050" b="1" dirty="0">
                <a:solidFill>
                  <a:srgbClr val="245F3B"/>
                </a:solidFill>
                <a:latin typeface="Inter" pitchFamily="34" charset="0"/>
                <a:ea typeface="Inter" pitchFamily="34" charset="-122"/>
                <a:cs typeface="Inter" pitchFamily="34" charset="-120"/>
              </a:rPr>
              <a:t>Secondary</a:t>
            </a:r>
            <a:endParaRPr lang="en-US" sz="1050" dirty="0"/>
          </a:p>
        </p:txBody>
      </p:sp>
      <p:sp>
        <p:nvSpPr>
          <p:cNvPr id="23" name="persona name"/>
          <p:cNvSpPr txBox="1"/>
          <p:nvPr/>
        </p:nvSpPr>
        <p:spPr>
          <a:xfrm>
            <a:off x="3581705" y="2212848"/>
            <a:ext cx="22860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Ray</a:t>
            </a:r>
            <a:endParaRPr lang="en-US" sz="1600" dirty="0"/>
          </a:p>
        </p:txBody>
      </p:sp>
      <p:sp>
        <p:nvSpPr>
          <p:cNvPr id="24" name="persona line"/>
          <p:cNvSpPr txBox="1"/>
          <p:nvPr/>
        </p:nvSpPr>
        <p:spPr>
          <a:xfrm>
            <a:off x="3581705" y="2505456"/>
            <a:ext cx="2286000" cy="77724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20 to 30 shows a year from one studio. Lives on the road; the paperwork is a second job.</a:t>
            </a:r>
            <a:endParaRPr lang="en-US" sz="1050" dirty="0"/>
          </a:p>
        </p:txBody>
      </p:sp>
      <p:sp>
        <p:nvSpPr>
          <p:cNvPr id="25" name="card"/>
          <p:cNvSpPr/>
          <p:nvPr/>
        </p:nvSpPr>
        <p:spPr>
          <a:xfrm rot="-36000">
            <a:off x="6187745" y="1737360"/>
            <a:ext cx="2651760" cy="1600200"/>
          </a:xfrm>
          <a:prstGeom prst="roundRect">
            <a:avLst>
              <a:gd name="adj" fmla="val 457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6" name="status pill"/>
          <p:cNvSpPr/>
          <p:nvPr/>
        </p:nvSpPr>
        <p:spPr>
          <a:xfrm>
            <a:off x="6370625" y="1920240"/>
            <a:ext cx="1051560" cy="237744"/>
          </a:xfrm>
          <a:prstGeom prst="roundRect">
            <a:avLst>
              <a:gd name="adj" fmla="val 50000"/>
            </a:avLst>
          </a:prstGeom>
          <a:solidFill>
            <a:srgbClr val="EFE4CB"/>
          </a:solidFill>
          <a:ln w="12700">
            <a:solidFill>
              <a:srgbClr val="EFE4CB"/>
            </a:solidFill>
            <a:prstDash val="solid"/>
          </a:ln>
        </p:spPr>
      </p:sp>
      <p:sp>
        <p:nvSpPr>
          <p:cNvPr id="27" name="status pill text"/>
          <p:cNvSpPr txBox="1"/>
          <p:nvPr/>
        </p:nvSpPr>
        <p:spPr>
          <a:xfrm>
            <a:off x="6370625" y="1920240"/>
            <a:ext cx="1051560" cy="237744"/>
          </a:xfrm>
          <a:prstGeom prst="rect">
            <a:avLst/>
          </a:prstGeom>
          <a:noFill/>
          <a:ln/>
        </p:spPr>
        <p:txBody>
          <a:bodyPr wrap="square" lIns="0" tIns="0" rIns="0" bIns="0" rtlCol="0" anchor="ctr"/>
          <a:lstStyle/>
          <a:p>
            <a:pPr algn="ctr" indent="0" marL="0">
              <a:buNone/>
            </a:pPr>
            <a:r>
              <a:rPr lang="en-US" sz="1050" b="1" dirty="0">
                <a:solidFill>
                  <a:srgbClr val="6D5F4B"/>
                </a:solidFill>
                <a:latin typeface="Inter" pitchFamily="34" charset="0"/>
                <a:ea typeface="Inter" pitchFamily="34" charset="-122"/>
                <a:cs typeface="Inter" pitchFamily="34" charset="-120"/>
              </a:rPr>
              <a:t>Comparison</a:t>
            </a:r>
            <a:endParaRPr lang="en-US" sz="1050" dirty="0"/>
          </a:p>
        </p:txBody>
      </p:sp>
      <p:sp>
        <p:nvSpPr>
          <p:cNvPr id="28" name="persona name"/>
          <p:cNvSpPr txBox="1"/>
          <p:nvPr/>
        </p:nvSpPr>
        <p:spPr>
          <a:xfrm>
            <a:off x="6370625" y="2212848"/>
            <a:ext cx="22860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Beth</a:t>
            </a:r>
            <a:endParaRPr lang="en-US" sz="1600" dirty="0"/>
          </a:p>
        </p:txBody>
      </p:sp>
      <p:sp>
        <p:nvSpPr>
          <p:cNvPr id="29" name="persona line"/>
          <p:cNvSpPr txBox="1"/>
          <p:nvPr/>
        </p:nvSpPr>
        <p:spPr>
          <a:xfrm>
            <a:off x="6370625" y="2505456"/>
            <a:ext cx="2286000" cy="77724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Two or three shows a year. Knows them by heart. Does not need a watch.</a:t>
            </a:r>
            <a:endParaRPr lang="en-US" sz="1050" dirty="0"/>
          </a:p>
        </p:txBody>
      </p:sp>
      <p:sp>
        <p:nvSpPr>
          <p:cNvPr id="30" name="card"/>
          <p:cNvSpPr/>
          <p:nvPr/>
        </p:nvSpPr>
        <p:spPr>
          <a:xfrm rot="30000">
            <a:off x="8976665" y="1737360"/>
            <a:ext cx="2651760" cy="1600200"/>
          </a:xfrm>
          <a:prstGeom prst="roundRect">
            <a:avLst>
              <a:gd name="adj" fmla="val 457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31" name="status pill"/>
          <p:cNvSpPr/>
          <p:nvPr/>
        </p:nvSpPr>
        <p:spPr>
          <a:xfrm>
            <a:off x="9159545" y="1920240"/>
            <a:ext cx="818388" cy="237744"/>
          </a:xfrm>
          <a:prstGeom prst="roundRect">
            <a:avLst>
              <a:gd name="adj" fmla="val 50000"/>
            </a:avLst>
          </a:prstGeom>
          <a:solidFill>
            <a:srgbClr val="F1DCC4"/>
          </a:solidFill>
          <a:ln w="12700">
            <a:solidFill>
              <a:srgbClr val="F1DCC4"/>
            </a:solidFill>
            <a:prstDash val="solid"/>
          </a:ln>
        </p:spPr>
      </p:sp>
      <p:sp>
        <p:nvSpPr>
          <p:cNvPr id="32" name="status pill text"/>
          <p:cNvSpPr txBox="1"/>
          <p:nvPr/>
        </p:nvSpPr>
        <p:spPr>
          <a:xfrm>
            <a:off x="9159545" y="1920240"/>
            <a:ext cx="818388" cy="237744"/>
          </a:xfrm>
          <a:prstGeom prst="rect">
            <a:avLst/>
          </a:prstGeom>
          <a:noFill/>
          <a:ln/>
        </p:spPr>
        <p:txBody>
          <a:bodyPr wrap="square" lIns="0" tIns="0" rIns="0" bIns="0" rtlCol="0" anchor="ctr"/>
          <a:lstStyle/>
          <a:p>
            <a:pPr algn="ctr" indent="0" marL="0">
              <a:buNone/>
            </a:pPr>
            <a:r>
              <a:rPr lang="en-US" sz="1050" b="1" dirty="0">
                <a:solidFill>
                  <a:srgbClr val="97401B"/>
                </a:solidFill>
                <a:latin typeface="Inter" pitchFamily="34" charset="0"/>
                <a:ea typeface="Inter" pitchFamily="34" charset="-122"/>
                <a:cs typeface="Inter" pitchFamily="34" charset="-120"/>
              </a:rPr>
              <a:t>Not now</a:t>
            </a:r>
            <a:endParaRPr lang="en-US" sz="1050" dirty="0"/>
          </a:p>
        </p:txBody>
      </p:sp>
      <p:sp>
        <p:nvSpPr>
          <p:cNvPr id="33" name="persona name"/>
          <p:cNvSpPr txBox="1"/>
          <p:nvPr/>
        </p:nvSpPr>
        <p:spPr>
          <a:xfrm>
            <a:off x="9159545" y="2212848"/>
            <a:ext cx="22860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Evelyn</a:t>
            </a:r>
            <a:endParaRPr lang="en-US" sz="1600" dirty="0"/>
          </a:p>
        </p:txBody>
      </p:sp>
      <p:sp>
        <p:nvSpPr>
          <p:cNvPr id="34" name="persona line"/>
          <p:cNvSpPr txBox="1"/>
          <p:nvPr/>
        </p:nvSpPr>
        <p:spPr>
          <a:xfrm>
            <a:off x="9159545" y="2505456"/>
            <a:ext cx="2286000" cy="777240"/>
          </a:xfrm>
          <a:prstGeom prst="rect">
            <a:avLst/>
          </a:prstGeom>
          <a:noFill/>
          <a:ln/>
        </p:spPr>
        <p:txBody>
          <a:bodyPr wrap="square" lIns="0" tIns="0" rIns="0" bIns="0" rtlCol="0" anchor="t"/>
          <a:lstStyle/>
          <a:p>
            <a:pPr indent="0" marL="0">
              <a:buNone/>
            </a:pPr>
            <a:r>
              <a:rPr lang="en-US" sz="1050" dirty="0">
                <a:solidFill>
                  <a:srgbClr val="362B20"/>
                </a:solidFill>
                <a:latin typeface="Inter" pitchFamily="34" charset="0"/>
                <a:ea typeface="Inter" pitchFamily="34" charset="-122"/>
                <a:cs typeface="Inter" pitchFamily="34" charset="-120"/>
              </a:rPr>
              <a:t>Wants a human to tell her, not an email. The elderly-woman rule is built for her anyway.</a:t>
            </a:r>
            <a:endParaRPr lang="en-US" sz="1050" dirty="0"/>
          </a:p>
        </p:txBody>
      </p:sp>
      <p:sp>
        <p:nvSpPr>
          <p:cNvPr id="35" name="card heading"/>
          <p:cNvSpPr txBox="1"/>
          <p:nvPr/>
        </p:nvSpPr>
        <p:spPr>
          <a:xfrm>
            <a:off x="609905" y="3520440"/>
            <a:ext cx="64008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The real makers in the beta (all first-hand, Florida)</a:t>
            </a:r>
            <a:endParaRPr lang="en-US" sz="1600" dirty="0"/>
          </a:p>
        </p:txBody>
      </p:sp>
      <p:sp>
        <p:nvSpPr>
          <p:cNvPr id="36" name="table cell"/>
          <p:cNvSpPr/>
          <p:nvPr/>
        </p:nvSpPr>
        <p:spPr>
          <a:xfrm>
            <a:off x="609905" y="3840480"/>
            <a:ext cx="2103120" cy="301244"/>
          </a:xfrm>
          <a:prstGeom prst="rect">
            <a:avLst/>
          </a:prstGeom>
          <a:solidFill>
            <a:srgbClr val="F1E6CD"/>
          </a:solidFill>
          <a:ln w="6350">
            <a:solidFill>
              <a:srgbClr val="D8C7A3"/>
            </a:solidFill>
            <a:prstDash val="solid"/>
          </a:ln>
        </p:spPr>
      </p:sp>
      <p:sp>
        <p:nvSpPr>
          <p:cNvPr id="37" name="table text"/>
          <p:cNvSpPr txBox="1"/>
          <p:nvPr/>
        </p:nvSpPr>
        <p:spPr>
          <a:xfrm>
            <a:off x="673913" y="3904488"/>
            <a:ext cx="1975104" cy="173228"/>
          </a:xfrm>
          <a:prstGeom prst="rect">
            <a:avLst/>
          </a:prstGeom>
          <a:noFill/>
          <a:ln/>
        </p:spPr>
        <p:txBody>
          <a:bodyPr wrap="square" lIns="0" tIns="0" rIns="0" bIns="0" rtlCol="0" anchor="ctr"/>
          <a:lstStyle/>
          <a:p>
            <a:pPr indent="0" marL="0">
              <a:buNone/>
            </a:pPr>
            <a:r>
              <a:rPr lang="en-US" sz="800" b="1" spc="100" kern="0" dirty="0">
                <a:solidFill>
                  <a:srgbClr val="6E6252"/>
                </a:solidFill>
                <a:latin typeface="Inter" pitchFamily="34" charset="0"/>
                <a:ea typeface="Inter" pitchFamily="34" charset="-122"/>
                <a:cs typeface="Inter" pitchFamily="34" charset="-120"/>
              </a:rPr>
              <a:t>MAKER</a:t>
            </a:r>
            <a:endParaRPr lang="en-US" sz="800" dirty="0"/>
          </a:p>
        </p:txBody>
      </p:sp>
      <p:sp>
        <p:nvSpPr>
          <p:cNvPr id="38" name="table cell"/>
          <p:cNvSpPr/>
          <p:nvPr/>
        </p:nvSpPr>
        <p:spPr>
          <a:xfrm>
            <a:off x="2713025" y="3840480"/>
            <a:ext cx="1463040" cy="301244"/>
          </a:xfrm>
          <a:prstGeom prst="rect">
            <a:avLst/>
          </a:prstGeom>
          <a:solidFill>
            <a:srgbClr val="F1E6CD"/>
          </a:solidFill>
          <a:ln w="6350">
            <a:solidFill>
              <a:srgbClr val="D8C7A3"/>
            </a:solidFill>
            <a:prstDash val="solid"/>
          </a:ln>
        </p:spPr>
      </p:sp>
      <p:sp>
        <p:nvSpPr>
          <p:cNvPr id="39" name="table text"/>
          <p:cNvSpPr txBox="1"/>
          <p:nvPr/>
        </p:nvSpPr>
        <p:spPr>
          <a:xfrm>
            <a:off x="2777033" y="3904488"/>
            <a:ext cx="1335024" cy="173228"/>
          </a:xfrm>
          <a:prstGeom prst="rect">
            <a:avLst/>
          </a:prstGeom>
          <a:noFill/>
          <a:ln/>
        </p:spPr>
        <p:txBody>
          <a:bodyPr wrap="square" lIns="0" tIns="0" rIns="0" bIns="0" rtlCol="0" anchor="ctr"/>
          <a:lstStyle/>
          <a:p>
            <a:pPr indent="0" marL="0">
              <a:buNone/>
            </a:pPr>
            <a:r>
              <a:rPr lang="en-US" sz="800" b="1" spc="100" kern="0" dirty="0">
                <a:solidFill>
                  <a:srgbClr val="6E6252"/>
                </a:solidFill>
                <a:latin typeface="Inter" pitchFamily="34" charset="0"/>
                <a:ea typeface="Inter" pitchFamily="34" charset="-122"/>
                <a:cs typeface="Inter" pitchFamily="34" charset="-120"/>
              </a:rPr>
              <a:t>WHERE</a:t>
            </a:r>
            <a:endParaRPr lang="en-US" sz="800" dirty="0"/>
          </a:p>
        </p:txBody>
      </p:sp>
      <p:sp>
        <p:nvSpPr>
          <p:cNvPr id="40" name="table cell"/>
          <p:cNvSpPr/>
          <p:nvPr/>
        </p:nvSpPr>
        <p:spPr>
          <a:xfrm>
            <a:off x="4176065" y="3840480"/>
            <a:ext cx="1645920" cy="301244"/>
          </a:xfrm>
          <a:prstGeom prst="rect">
            <a:avLst/>
          </a:prstGeom>
          <a:solidFill>
            <a:srgbClr val="F1E6CD"/>
          </a:solidFill>
          <a:ln w="6350">
            <a:solidFill>
              <a:srgbClr val="D8C7A3"/>
            </a:solidFill>
            <a:prstDash val="solid"/>
          </a:ln>
        </p:spPr>
      </p:sp>
      <p:sp>
        <p:nvSpPr>
          <p:cNvPr id="41" name="table text"/>
          <p:cNvSpPr txBox="1"/>
          <p:nvPr/>
        </p:nvSpPr>
        <p:spPr>
          <a:xfrm>
            <a:off x="4240073" y="3904488"/>
            <a:ext cx="1517904" cy="173228"/>
          </a:xfrm>
          <a:prstGeom prst="rect">
            <a:avLst/>
          </a:prstGeom>
          <a:noFill/>
          <a:ln/>
        </p:spPr>
        <p:txBody>
          <a:bodyPr wrap="square" lIns="0" tIns="0" rIns="0" bIns="0" rtlCol="0" anchor="ctr"/>
          <a:lstStyle/>
          <a:p>
            <a:pPr indent="0" marL="0">
              <a:buNone/>
            </a:pPr>
            <a:r>
              <a:rPr lang="en-US" sz="800" b="1" spc="100" kern="0" dirty="0">
                <a:solidFill>
                  <a:srgbClr val="6E6252"/>
                </a:solidFill>
                <a:latin typeface="Inter" pitchFamily="34" charset="0"/>
                <a:ea typeface="Inter" pitchFamily="34" charset="-122"/>
                <a:cs typeface="Inter" pitchFamily="34" charset="-120"/>
              </a:rPr>
              <a:t>SHOWS A YEAR</a:t>
            </a:r>
            <a:endParaRPr lang="en-US" sz="800" dirty="0"/>
          </a:p>
        </p:txBody>
      </p:sp>
      <p:sp>
        <p:nvSpPr>
          <p:cNvPr id="42" name="table cell"/>
          <p:cNvSpPr/>
          <p:nvPr/>
        </p:nvSpPr>
        <p:spPr>
          <a:xfrm>
            <a:off x="5821985" y="3840480"/>
            <a:ext cx="1280160" cy="301244"/>
          </a:xfrm>
          <a:prstGeom prst="rect">
            <a:avLst/>
          </a:prstGeom>
          <a:solidFill>
            <a:srgbClr val="F1E6CD"/>
          </a:solidFill>
          <a:ln w="6350">
            <a:solidFill>
              <a:srgbClr val="D8C7A3"/>
            </a:solidFill>
            <a:prstDash val="solid"/>
          </a:ln>
        </p:spPr>
      </p:sp>
      <p:sp>
        <p:nvSpPr>
          <p:cNvPr id="43" name="table text"/>
          <p:cNvSpPr txBox="1"/>
          <p:nvPr/>
        </p:nvSpPr>
        <p:spPr>
          <a:xfrm>
            <a:off x="5885993" y="3904488"/>
            <a:ext cx="1152144" cy="173228"/>
          </a:xfrm>
          <a:prstGeom prst="rect">
            <a:avLst/>
          </a:prstGeom>
          <a:noFill/>
          <a:ln/>
        </p:spPr>
        <p:txBody>
          <a:bodyPr wrap="square" lIns="0" tIns="0" rIns="0" bIns="0" rtlCol="0" anchor="ctr"/>
          <a:lstStyle/>
          <a:p>
            <a:pPr indent="0" marL="0">
              <a:buNone/>
            </a:pPr>
            <a:r>
              <a:rPr lang="en-US" sz="800" b="1" spc="100" kern="0" dirty="0">
                <a:solidFill>
                  <a:srgbClr val="6E6252"/>
                </a:solidFill>
                <a:latin typeface="Inter" pitchFamily="34" charset="0"/>
                <a:ea typeface="Inter" pitchFamily="34" charset="-122"/>
                <a:cs typeface="Inter" pitchFamily="34" charset="-120"/>
              </a:rPr>
              <a:t>STATUS</a:t>
            </a:r>
            <a:endParaRPr lang="en-US" sz="800" dirty="0"/>
          </a:p>
        </p:txBody>
      </p:sp>
      <p:sp>
        <p:nvSpPr>
          <p:cNvPr id="44" name="table cell"/>
          <p:cNvSpPr/>
          <p:nvPr/>
        </p:nvSpPr>
        <p:spPr>
          <a:xfrm>
            <a:off x="609905" y="4141724"/>
            <a:ext cx="2103120" cy="301244"/>
          </a:xfrm>
          <a:prstGeom prst="rect">
            <a:avLst/>
          </a:prstGeom>
          <a:solidFill>
            <a:srgbClr val="FFFDF7"/>
          </a:solidFill>
          <a:ln w="6350">
            <a:solidFill>
              <a:srgbClr val="D8C7A3"/>
            </a:solidFill>
            <a:prstDash val="solid"/>
          </a:ln>
        </p:spPr>
      </p:sp>
      <p:sp>
        <p:nvSpPr>
          <p:cNvPr id="45" name="table text"/>
          <p:cNvSpPr txBox="1"/>
          <p:nvPr/>
        </p:nvSpPr>
        <p:spPr>
          <a:xfrm>
            <a:off x="673913" y="4205732"/>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Pottery Boys Clay Studios</a:t>
            </a:r>
            <a:endParaRPr lang="en-US" sz="1000" dirty="0"/>
          </a:p>
        </p:txBody>
      </p:sp>
      <p:sp>
        <p:nvSpPr>
          <p:cNvPr id="46" name="table cell"/>
          <p:cNvSpPr/>
          <p:nvPr/>
        </p:nvSpPr>
        <p:spPr>
          <a:xfrm>
            <a:off x="2713025" y="4141724"/>
            <a:ext cx="1463040" cy="301244"/>
          </a:xfrm>
          <a:prstGeom prst="rect">
            <a:avLst/>
          </a:prstGeom>
          <a:solidFill>
            <a:srgbClr val="FFFDF7"/>
          </a:solidFill>
          <a:ln w="6350">
            <a:solidFill>
              <a:srgbClr val="D8C7A3"/>
            </a:solidFill>
            <a:prstDash val="solid"/>
          </a:ln>
        </p:spPr>
      </p:sp>
      <p:sp>
        <p:nvSpPr>
          <p:cNvPr id="47" name="table text"/>
          <p:cNvSpPr txBox="1"/>
          <p:nvPr/>
        </p:nvSpPr>
        <p:spPr>
          <a:xfrm>
            <a:off x="2777033" y="4205732"/>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Palm Harbor</a:t>
            </a:r>
            <a:endParaRPr lang="en-US" sz="1000" dirty="0"/>
          </a:p>
        </p:txBody>
      </p:sp>
      <p:sp>
        <p:nvSpPr>
          <p:cNvPr id="48" name="table cell"/>
          <p:cNvSpPr/>
          <p:nvPr/>
        </p:nvSpPr>
        <p:spPr>
          <a:xfrm>
            <a:off x="4176065" y="4141724"/>
            <a:ext cx="1645920" cy="301244"/>
          </a:xfrm>
          <a:prstGeom prst="rect">
            <a:avLst/>
          </a:prstGeom>
          <a:solidFill>
            <a:srgbClr val="FFFDF7"/>
          </a:solidFill>
          <a:ln w="6350">
            <a:solidFill>
              <a:srgbClr val="D8C7A3"/>
            </a:solidFill>
            <a:prstDash val="solid"/>
          </a:ln>
        </p:spPr>
      </p:sp>
      <p:sp>
        <p:nvSpPr>
          <p:cNvPr id="49" name="table text"/>
          <p:cNvSpPr txBox="1"/>
          <p:nvPr/>
        </p:nvSpPr>
        <p:spPr>
          <a:xfrm>
            <a:off x="4240073" y="4205732"/>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a:t>
            </a:r>
            <a:endParaRPr lang="en-US" sz="1000" dirty="0"/>
          </a:p>
        </p:txBody>
      </p:sp>
      <p:sp>
        <p:nvSpPr>
          <p:cNvPr id="50" name="table cell"/>
          <p:cNvSpPr/>
          <p:nvPr/>
        </p:nvSpPr>
        <p:spPr>
          <a:xfrm>
            <a:off x="5821985" y="4141724"/>
            <a:ext cx="1280160" cy="301244"/>
          </a:xfrm>
          <a:prstGeom prst="rect">
            <a:avLst/>
          </a:prstGeom>
          <a:solidFill>
            <a:srgbClr val="DCEEE1"/>
          </a:solidFill>
          <a:ln w="6350">
            <a:solidFill>
              <a:srgbClr val="D8C7A3"/>
            </a:solidFill>
            <a:prstDash val="solid"/>
          </a:ln>
        </p:spPr>
      </p:sp>
      <p:sp>
        <p:nvSpPr>
          <p:cNvPr id="51" name="table text"/>
          <p:cNvSpPr txBox="1"/>
          <p:nvPr/>
        </p:nvSpPr>
        <p:spPr>
          <a:xfrm>
            <a:off x="5885993" y="4205732"/>
            <a:ext cx="1152144" cy="173228"/>
          </a:xfrm>
          <a:prstGeom prst="rect">
            <a:avLst/>
          </a:prstGeom>
          <a:noFill/>
          <a:ln/>
        </p:spPr>
        <p:txBody>
          <a:bodyPr wrap="square" lIns="0" tIns="0" rIns="0" bIns="0" rtlCol="0" anchor="ctr"/>
          <a:lstStyle/>
          <a:p>
            <a:pPr indent="0" marL="0">
              <a:buNone/>
            </a:pPr>
            <a:r>
              <a:rPr lang="en-US" sz="950" b="1" dirty="0">
                <a:solidFill>
                  <a:srgbClr val="245F3B"/>
                </a:solidFill>
                <a:latin typeface="Inter" pitchFamily="34" charset="0"/>
                <a:ea typeface="Inter" pitchFamily="34" charset="-122"/>
                <a:cs typeface="Inter" pitchFamily="34" charset="-120"/>
              </a:rPr>
              <a:t>Yes, Oct 20</a:t>
            </a:r>
            <a:endParaRPr lang="en-US" sz="950" dirty="0"/>
          </a:p>
        </p:txBody>
      </p:sp>
      <p:sp>
        <p:nvSpPr>
          <p:cNvPr id="52" name="table cell"/>
          <p:cNvSpPr/>
          <p:nvPr/>
        </p:nvSpPr>
        <p:spPr>
          <a:xfrm>
            <a:off x="609905" y="4442968"/>
            <a:ext cx="2103120" cy="301244"/>
          </a:xfrm>
          <a:prstGeom prst="rect">
            <a:avLst/>
          </a:prstGeom>
          <a:solidFill>
            <a:srgbClr val="FFFDF7"/>
          </a:solidFill>
          <a:ln w="6350">
            <a:solidFill>
              <a:srgbClr val="D8C7A3"/>
            </a:solidFill>
            <a:prstDash val="solid"/>
          </a:ln>
        </p:spPr>
      </p:sp>
      <p:sp>
        <p:nvSpPr>
          <p:cNvPr id="53" name="table text"/>
          <p:cNvSpPr txBox="1"/>
          <p:nvPr/>
        </p:nvSpPr>
        <p:spPr>
          <a:xfrm>
            <a:off x="673913" y="4506976"/>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littleWolf Ceramics</a:t>
            </a:r>
            <a:endParaRPr lang="en-US" sz="1000" dirty="0"/>
          </a:p>
        </p:txBody>
      </p:sp>
      <p:sp>
        <p:nvSpPr>
          <p:cNvPr id="54" name="table cell"/>
          <p:cNvSpPr/>
          <p:nvPr/>
        </p:nvSpPr>
        <p:spPr>
          <a:xfrm>
            <a:off x="2713025" y="4442968"/>
            <a:ext cx="1463040" cy="301244"/>
          </a:xfrm>
          <a:prstGeom prst="rect">
            <a:avLst/>
          </a:prstGeom>
          <a:solidFill>
            <a:srgbClr val="FFFDF7"/>
          </a:solidFill>
          <a:ln w="6350">
            <a:solidFill>
              <a:srgbClr val="D8C7A3"/>
            </a:solidFill>
            <a:prstDash val="solid"/>
          </a:ln>
        </p:spPr>
      </p:sp>
      <p:sp>
        <p:nvSpPr>
          <p:cNvPr id="55" name="table text"/>
          <p:cNvSpPr txBox="1"/>
          <p:nvPr/>
        </p:nvSpPr>
        <p:spPr>
          <a:xfrm>
            <a:off x="2777033" y="4506976"/>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Ocoee</a:t>
            </a:r>
            <a:endParaRPr lang="en-US" sz="1000" dirty="0"/>
          </a:p>
        </p:txBody>
      </p:sp>
      <p:sp>
        <p:nvSpPr>
          <p:cNvPr id="56" name="table cell"/>
          <p:cNvSpPr/>
          <p:nvPr/>
        </p:nvSpPr>
        <p:spPr>
          <a:xfrm>
            <a:off x="4176065" y="4442968"/>
            <a:ext cx="1645920" cy="301244"/>
          </a:xfrm>
          <a:prstGeom prst="rect">
            <a:avLst/>
          </a:prstGeom>
          <a:solidFill>
            <a:srgbClr val="FFFDF7"/>
          </a:solidFill>
          <a:ln w="6350">
            <a:solidFill>
              <a:srgbClr val="D8C7A3"/>
            </a:solidFill>
            <a:prstDash val="solid"/>
          </a:ln>
        </p:spPr>
      </p:sp>
      <p:sp>
        <p:nvSpPr>
          <p:cNvPr id="57" name="table text"/>
          <p:cNvSpPr txBox="1"/>
          <p:nvPr/>
        </p:nvSpPr>
        <p:spPr>
          <a:xfrm>
            <a:off x="4240073" y="4506976"/>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18 in 2026</a:t>
            </a:r>
            <a:endParaRPr lang="en-US" sz="1000" dirty="0"/>
          </a:p>
        </p:txBody>
      </p:sp>
      <p:sp>
        <p:nvSpPr>
          <p:cNvPr id="58" name="table cell"/>
          <p:cNvSpPr/>
          <p:nvPr/>
        </p:nvSpPr>
        <p:spPr>
          <a:xfrm>
            <a:off x="5821985" y="4442968"/>
            <a:ext cx="1280160" cy="301244"/>
          </a:xfrm>
          <a:prstGeom prst="rect">
            <a:avLst/>
          </a:prstGeom>
          <a:solidFill>
            <a:srgbClr val="EFE4CB"/>
          </a:solidFill>
          <a:ln w="6350">
            <a:solidFill>
              <a:srgbClr val="D8C7A3"/>
            </a:solidFill>
            <a:prstDash val="solid"/>
          </a:ln>
        </p:spPr>
      </p:sp>
      <p:sp>
        <p:nvSpPr>
          <p:cNvPr id="59" name="table text"/>
          <p:cNvSpPr txBox="1"/>
          <p:nvPr/>
        </p:nvSpPr>
        <p:spPr>
          <a:xfrm>
            <a:off x="5885993" y="4506976"/>
            <a:ext cx="1152144" cy="173228"/>
          </a:xfrm>
          <a:prstGeom prst="rect">
            <a:avLst/>
          </a:prstGeom>
          <a:noFill/>
          <a:ln/>
        </p:spPr>
        <p:txBody>
          <a:bodyPr wrap="square" lIns="0" tIns="0" rIns="0" bIns="0" rtlCol="0" anchor="ctr"/>
          <a:lstStyle/>
          <a:p>
            <a:pPr indent="0" marL="0">
              <a:buNone/>
            </a:pPr>
            <a:r>
              <a:rPr lang="en-US" sz="950" b="1" dirty="0">
                <a:solidFill>
                  <a:srgbClr val="6D5F4B"/>
                </a:solidFill>
                <a:latin typeface="Inter" pitchFamily="34" charset="0"/>
                <a:ea typeface="Inter" pitchFamily="34" charset="-122"/>
                <a:cs typeface="Inter" pitchFamily="34" charset="-120"/>
              </a:rPr>
              <a:t>Invited</a:t>
            </a:r>
            <a:endParaRPr lang="en-US" sz="950" dirty="0"/>
          </a:p>
        </p:txBody>
      </p:sp>
      <p:sp>
        <p:nvSpPr>
          <p:cNvPr id="60" name="table cell"/>
          <p:cNvSpPr/>
          <p:nvPr/>
        </p:nvSpPr>
        <p:spPr>
          <a:xfrm>
            <a:off x="609905" y="4744212"/>
            <a:ext cx="2103120" cy="301244"/>
          </a:xfrm>
          <a:prstGeom prst="rect">
            <a:avLst/>
          </a:prstGeom>
          <a:solidFill>
            <a:srgbClr val="FFFDF7"/>
          </a:solidFill>
          <a:ln w="6350">
            <a:solidFill>
              <a:srgbClr val="D8C7A3"/>
            </a:solidFill>
            <a:prstDash val="solid"/>
          </a:ln>
        </p:spPr>
      </p:sp>
      <p:sp>
        <p:nvSpPr>
          <p:cNvPr id="61" name="table text"/>
          <p:cNvSpPr txBox="1"/>
          <p:nvPr/>
        </p:nvSpPr>
        <p:spPr>
          <a:xfrm>
            <a:off x="673913" y="4808220"/>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Dirty Dog Pottery</a:t>
            </a:r>
            <a:endParaRPr lang="en-US" sz="1000" dirty="0"/>
          </a:p>
        </p:txBody>
      </p:sp>
      <p:sp>
        <p:nvSpPr>
          <p:cNvPr id="62" name="table cell"/>
          <p:cNvSpPr/>
          <p:nvPr/>
        </p:nvSpPr>
        <p:spPr>
          <a:xfrm>
            <a:off x="2713025" y="4744212"/>
            <a:ext cx="1463040" cy="301244"/>
          </a:xfrm>
          <a:prstGeom prst="rect">
            <a:avLst/>
          </a:prstGeom>
          <a:solidFill>
            <a:srgbClr val="FFFDF7"/>
          </a:solidFill>
          <a:ln w="6350">
            <a:solidFill>
              <a:srgbClr val="D8C7A3"/>
            </a:solidFill>
            <a:prstDash val="solid"/>
          </a:ln>
        </p:spPr>
      </p:sp>
      <p:sp>
        <p:nvSpPr>
          <p:cNvPr id="63" name="table text"/>
          <p:cNvSpPr txBox="1"/>
          <p:nvPr/>
        </p:nvSpPr>
        <p:spPr>
          <a:xfrm>
            <a:off x="2777033" y="4808220"/>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North-central FL</a:t>
            </a:r>
            <a:endParaRPr lang="en-US" sz="1000" dirty="0"/>
          </a:p>
        </p:txBody>
      </p:sp>
      <p:sp>
        <p:nvSpPr>
          <p:cNvPr id="64" name="table cell"/>
          <p:cNvSpPr/>
          <p:nvPr/>
        </p:nvSpPr>
        <p:spPr>
          <a:xfrm>
            <a:off x="4176065" y="4744212"/>
            <a:ext cx="1645920" cy="301244"/>
          </a:xfrm>
          <a:prstGeom prst="rect">
            <a:avLst/>
          </a:prstGeom>
          <a:solidFill>
            <a:srgbClr val="FFFDF7"/>
          </a:solidFill>
          <a:ln w="6350">
            <a:solidFill>
              <a:srgbClr val="D8C7A3"/>
            </a:solidFill>
            <a:prstDash val="solid"/>
          </a:ln>
        </p:spPr>
      </p:sp>
      <p:sp>
        <p:nvSpPr>
          <p:cNvPr id="65" name="table text"/>
          <p:cNvSpPr txBox="1"/>
          <p:nvPr/>
        </p:nvSpPr>
        <p:spPr>
          <a:xfrm>
            <a:off x="4240073" y="4808220"/>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14 juried</a:t>
            </a:r>
            <a:endParaRPr lang="en-US" sz="1000" dirty="0"/>
          </a:p>
        </p:txBody>
      </p:sp>
      <p:sp>
        <p:nvSpPr>
          <p:cNvPr id="66" name="table cell"/>
          <p:cNvSpPr/>
          <p:nvPr/>
        </p:nvSpPr>
        <p:spPr>
          <a:xfrm>
            <a:off x="5821985" y="4744212"/>
            <a:ext cx="1280160" cy="301244"/>
          </a:xfrm>
          <a:prstGeom prst="rect">
            <a:avLst/>
          </a:prstGeom>
          <a:solidFill>
            <a:srgbClr val="EFE4CB"/>
          </a:solidFill>
          <a:ln w="6350">
            <a:solidFill>
              <a:srgbClr val="D8C7A3"/>
            </a:solidFill>
            <a:prstDash val="solid"/>
          </a:ln>
        </p:spPr>
      </p:sp>
      <p:sp>
        <p:nvSpPr>
          <p:cNvPr id="67" name="table text"/>
          <p:cNvSpPr txBox="1"/>
          <p:nvPr/>
        </p:nvSpPr>
        <p:spPr>
          <a:xfrm>
            <a:off x="5885993" y="4808220"/>
            <a:ext cx="1152144" cy="173228"/>
          </a:xfrm>
          <a:prstGeom prst="rect">
            <a:avLst/>
          </a:prstGeom>
          <a:noFill/>
          <a:ln/>
        </p:spPr>
        <p:txBody>
          <a:bodyPr wrap="square" lIns="0" tIns="0" rIns="0" bIns="0" rtlCol="0" anchor="ctr"/>
          <a:lstStyle/>
          <a:p>
            <a:pPr indent="0" marL="0">
              <a:buNone/>
            </a:pPr>
            <a:r>
              <a:rPr lang="en-US" sz="950" b="1" dirty="0">
                <a:solidFill>
                  <a:srgbClr val="6D5F4B"/>
                </a:solidFill>
                <a:latin typeface="Inter" pitchFamily="34" charset="0"/>
                <a:ea typeface="Inter" pitchFamily="34" charset="-122"/>
                <a:cs typeface="Inter" pitchFamily="34" charset="-120"/>
              </a:rPr>
              <a:t>Invited</a:t>
            </a:r>
            <a:endParaRPr lang="en-US" sz="950" dirty="0"/>
          </a:p>
        </p:txBody>
      </p:sp>
      <p:sp>
        <p:nvSpPr>
          <p:cNvPr id="68" name="table cell"/>
          <p:cNvSpPr/>
          <p:nvPr/>
        </p:nvSpPr>
        <p:spPr>
          <a:xfrm>
            <a:off x="609905" y="5045456"/>
            <a:ext cx="2103120" cy="301244"/>
          </a:xfrm>
          <a:prstGeom prst="rect">
            <a:avLst/>
          </a:prstGeom>
          <a:solidFill>
            <a:srgbClr val="FFFDF7"/>
          </a:solidFill>
          <a:ln w="6350">
            <a:solidFill>
              <a:srgbClr val="D8C7A3"/>
            </a:solidFill>
            <a:prstDash val="solid"/>
          </a:ln>
        </p:spPr>
      </p:sp>
      <p:sp>
        <p:nvSpPr>
          <p:cNvPr id="69" name="table text"/>
          <p:cNvSpPr txBox="1"/>
          <p:nvPr/>
        </p:nvSpPr>
        <p:spPr>
          <a:xfrm>
            <a:off x="673913" y="5109464"/>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Leigh Griffin Jewelry</a:t>
            </a:r>
            <a:endParaRPr lang="en-US" sz="1000" dirty="0"/>
          </a:p>
        </p:txBody>
      </p:sp>
      <p:sp>
        <p:nvSpPr>
          <p:cNvPr id="70" name="table cell"/>
          <p:cNvSpPr/>
          <p:nvPr/>
        </p:nvSpPr>
        <p:spPr>
          <a:xfrm>
            <a:off x="2713025" y="5045456"/>
            <a:ext cx="1463040" cy="301244"/>
          </a:xfrm>
          <a:prstGeom prst="rect">
            <a:avLst/>
          </a:prstGeom>
          <a:solidFill>
            <a:srgbClr val="FFFDF7"/>
          </a:solidFill>
          <a:ln w="6350">
            <a:solidFill>
              <a:srgbClr val="D8C7A3"/>
            </a:solidFill>
            <a:prstDash val="solid"/>
          </a:ln>
        </p:spPr>
      </p:sp>
      <p:sp>
        <p:nvSpPr>
          <p:cNvPr id="71" name="table text"/>
          <p:cNvSpPr txBox="1"/>
          <p:nvPr/>
        </p:nvSpPr>
        <p:spPr>
          <a:xfrm>
            <a:off x="2777033" y="5109464"/>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Florida</a:t>
            </a:r>
            <a:endParaRPr lang="en-US" sz="1000" dirty="0"/>
          </a:p>
        </p:txBody>
      </p:sp>
      <p:sp>
        <p:nvSpPr>
          <p:cNvPr id="72" name="table cell"/>
          <p:cNvSpPr/>
          <p:nvPr/>
        </p:nvSpPr>
        <p:spPr>
          <a:xfrm>
            <a:off x="4176065" y="5045456"/>
            <a:ext cx="1645920" cy="301244"/>
          </a:xfrm>
          <a:prstGeom prst="rect">
            <a:avLst/>
          </a:prstGeom>
          <a:solidFill>
            <a:srgbClr val="FFFDF7"/>
          </a:solidFill>
          <a:ln w="6350">
            <a:solidFill>
              <a:srgbClr val="D8C7A3"/>
            </a:solidFill>
            <a:prstDash val="solid"/>
          </a:ln>
        </p:spPr>
      </p:sp>
      <p:sp>
        <p:nvSpPr>
          <p:cNvPr id="73" name="table text"/>
          <p:cNvSpPr txBox="1"/>
          <p:nvPr/>
        </p:nvSpPr>
        <p:spPr>
          <a:xfrm>
            <a:off x="4240073" y="5109464"/>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12 in 2023, 4 in 2026</a:t>
            </a:r>
            <a:endParaRPr lang="en-US" sz="1000" dirty="0"/>
          </a:p>
        </p:txBody>
      </p:sp>
      <p:sp>
        <p:nvSpPr>
          <p:cNvPr id="74" name="table cell"/>
          <p:cNvSpPr/>
          <p:nvPr/>
        </p:nvSpPr>
        <p:spPr>
          <a:xfrm>
            <a:off x="5821985" y="5045456"/>
            <a:ext cx="1280160" cy="301244"/>
          </a:xfrm>
          <a:prstGeom prst="rect">
            <a:avLst/>
          </a:prstGeom>
          <a:solidFill>
            <a:srgbClr val="EFE4CB"/>
          </a:solidFill>
          <a:ln w="6350">
            <a:solidFill>
              <a:srgbClr val="D8C7A3"/>
            </a:solidFill>
            <a:prstDash val="solid"/>
          </a:ln>
        </p:spPr>
      </p:sp>
      <p:sp>
        <p:nvSpPr>
          <p:cNvPr id="75" name="table text"/>
          <p:cNvSpPr txBox="1"/>
          <p:nvPr/>
        </p:nvSpPr>
        <p:spPr>
          <a:xfrm>
            <a:off x="5885993" y="5109464"/>
            <a:ext cx="1152144" cy="173228"/>
          </a:xfrm>
          <a:prstGeom prst="rect">
            <a:avLst/>
          </a:prstGeom>
          <a:noFill/>
          <a:ln/>
        </p:spPr>
        <p:txBody>
          <a:bodyPr wrap="square" lIns="0" tIns="0" rIns="0" bIns="0" rtlCol="0" anchor="ctr"/>
          <a:lstStyle/>
          <a:p>
            <a:pPr indent="0" marL="0">
              <a:buNone/>
            </a:pPr>
            <a:r>
              <a:rPr lang="en-US" sz="950" b="1" dirty="0">
                <a:solidFill>
                  <a:srgbClr val="6D5F4B"/>
                </a:solidFill>
                <a:latin typeface="Inter" pitchFamily="34" charset="0"/>
                <a:ea typeface="Inter" pitchFamily="34" charset="-122"/>
                <a:cs typeface="Inter" pitchFamily="34" charset="-120"/>
              </a:rPr>
              <a:t>Invited</a:t>
            </a:r>
            <a:endParaRPr lang="en-US" sz="950" dirty="0"/>
          </a:p>
        </p:txBody>
      </p:sp>
      <p:sp>
        <p:nvSpPr>
          <p:cNvPr id="76" name="table cell"/>
          <p:cNvSpPr/>
          <p:nvPr/>
        </p:nvSpPr>
        <p:spPr>
          <a:xfrm>
            <a:off x="609905" y="5346700"/>
            <a:ext cx="2103120" cy="301244"/>
          </a:xfrm>
          <a:prstGeom prst="rect">
            <a:avLst/>
          </a:prstGeom>
          <a:solidFill>
            <a:srgbClr val="FFFDF7"/>
          </a:solidFill>
          <a:ln w="6350">
            <a:solidFill>
              <a:srgbClr val="D8C7A3"/>
            </a:solidFill>
            <a:prstDash val="solid"/>
          </a:ln>
        </p:spPr>
      </p:sp>
      <p:sp>
        <p:nvSpPr>
          <p:cNvPr id="77" name="table text"/>
          <p:cNvSpPr txBox="1"/>
          <p:nvPr/>
        </p:nvSpPr>
        <p:spPr>
          <a:xfrm>
            <a:off x="673913" y="5410708"/>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Handwovens by Pauletta</a:t>
            </a:r>
            <a:endParaRPr lang="en-US" sz="1000" dirty="0"/>
          </a:p>
        </p:txBody>
      </p:sp>
      <p:sp>
        <p:nvSpPr>
          <p:cNvPr id="78" name="table cell"/>
          <p:cNvSpPr/>
          <p:nvPr/>
        </p:nvSpPr>
        <p:spPr>
          <a:xfrm>
            <a:off x="2713025" y="5346700"/>
            <a:ext cx="1463040" cy="301244"/>
          </a:xfrm>
          <a:prstGeom prst="rect">
            <a:avLst/>
          </a:prstGeom>
          <a:solidFill>
            <a:srgbClr val="FFFDF7"/>
          </a:solidFill>
          <a:ln w="6350">
            <a:solidFill>
              <a:srgbClr val="D8C7A3"/>
            </a:solidFill>
            <a:prstDash val="solid"/>
          </a:ln>
        </p:spPr>
      </p:sp>
      <p:sp>
        <p:nvSpPr>
          <p:cNvPr id="79" name="table text"/>
          <p:cNvSpPr txBox="1"/>
          <p:nvPr/>
        </p:nvSpPr>
        <p:spPr>
          <a:xfrm>
            <a:off x="2777033" y="5410708"/>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Florida</a:t>
            </a:r>
            <a:endParaRPr lang="en-US" sz="1000" dirty="0"/>
          </a:p>
        </p:txBody>
      </p:sp>
      <p:sp>
        <p:nvSpPr>
          <p:cNvPr id="80" name="table cell"/>
          <p:cNvSpPr/>
          <p:nvPr/>
        </p:nvSpPr>
        <p:spPr>
          <a:xfrm>
            <a:off x="4176065" y="5346700"/>
            <a:ext cx="1645920" cy="301244"/>
          </a:xfrm>
          <a:prstGeom prst="rect">
            <a:avLst/>
          </a:prstGeom>
          <a:solidFill>
            <a:srgbClr val="FFFDF7"/>
          </a:solidFill>
          <a:ln w="6350">
            <a:solidFill>
              <a:srgbClr val="D8C7A3"/>
            </a:solidFill>
            <a:prstDash val="solid"/>
          </a:ln>
        </p:spPr>
      </p:sp>
      <p:sp>
        <p:nvSpPr>
          <p:cNvPr id="81" name="table text"/>
          <p:cNvSpPr txBox="1"/>
          <p:nvPr/>
        </p:nvSpPr>
        <p:spPr>
          <a:xfrm>
            <a:off x="4240073" y="5410708"/>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9</a:t>
            </a:r>
            <a:endParaRPr lang="en-US" sz="1000" dirty="0"/>
          </a:p>
        </p:txBody>
      </p:sp>
      <p:sp>
        <p:nvSpPr>
          <p:cNvPr id="82" name="table cell"/>
          <p:cNvSpPr/>
          <p:nvPr/>
        </p:nvSpPr>
        <p:spPr>
          <a:xfrm>
            <a:off x="5821985" y="5346700"/>
            <a:ext cx="1280160" cy="301244"/>
          </a:xfrm>
          <a:prstGeom prst="rect">
            <a:avLst/>
          </a:prstGeom>
          <a:solidFill>
            <a:srgbClr val="EFE4CB"/>
          </a:solidFill>
          <a:ln w="6350">
            <a:solidFill>
              <a:srgbClr val="D8C7A3"/>
            </a:solidFill>
            <a:prstDash val="solid"/>
          </a:ln>
        </p:spPr>
      </p:sp>
      <p:sp>
        <p:nvSpPr>
          <p:cNvPr id="83" name="table text"/>
          <p:cNvSpPr txBox="1"/>
          <p:nvPr/>
        </p:nvSpPr>
        <p:spPr>
          <a:xfrm>
            <a:off x="5885993" y="5410708"/>
            <a:ext cx="1152144" cy="173228"/>
          </a:xfrm>
          <a:prstGeom prst="rect">
            <a:avLst/>
          </a:prstGeom>
          <a:noFill/>
          <a:ln/>
        </p:spPr>
        <p:txBody>
          <a:bodyPr wrap="square" lIns="0" tIns="0" rIns="0" bIns="0" rtlCol="0" anchor="ctr"/>
          <a:lstStyle/>
          <a:p>
            <a:pPr indent="0" marL="0">
              <a:buNone/>
            </a:pPr>
            <a:r>
              <a:rPr lang="en-US" sz="950" b="1" dirty="0">
                <a:solidFill>
                  <a:srgbClr val="6D5F4B"/>
                </a:solidFill>
                <a:latin typeface="Inter" pitchFamily="34" charset="0"/>
                <a:ea typeface="Inter" pitchFamily="34" charset="-122"/>
                <a:cs typeface="Inter" pitchFamily="34" charset="-120"/>
              </a:rPr>
              <a:t>Invited</a:t>
            </a:r>
            <a:endParaRPr lang="en-US" sz="950" dirty="0"/>
          </a:p>
        </p:txBody>
      </p:sp>
      <p:sp>
        <p:nvSpPr>
          <p:cNvPr id="84" name="table cell"/>
          <p:cNvSpPr/>
          <p:nvPr/>
        </p:nvSpPr>
        <p:spPr>
          <a:xfrm>
            <a:off x="609905" y="5647944"/>
            <a:ext cx="2103120" cy="301244"/>
          </a:xfrm>
          <a:prstGeom prst="rect">
            <a:avLst/>
          </a:prstGeom>
          <a:solidFill>
            <a:srgbClr val="FFFDF7"/>
          </a:solidFill>
          <a:ln w="6350">
            <a:solidFill>
              <a:srgbClr val="D8C7A3"/>
            </a:solidFill>
            <a:prstDash val="solid"/>
          </a:ln>
        </p:spPr>
      </p:sp>
      <p:sp>
        <p:nvSpPr>
          <p:cNvPr id="85" name="table text"/>
          <p:cNvSpPr txBox="1"/>
          <p:nvPr/>
        </p:nvSpPr>
        <p:spPr>
          <a:xfrm>
            <a:off x="673913" y="5711952"/>
            <a:ext cx="19751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Hil-Dee Bates</a:t>
            </a:r>
            <a:endParaRPr lang="en-US" sz="1000" dirty="0"/>
          </a:p>
        </p:txBody>
      </p:sp>
      <p:sp>
        <p:nvSpPr>
          <p:cNvPr id="86" name="table cell"/>
          <p:cNvSpPr/>
          <p:nvPr/>
        </p:nvSpPr>
        <p:spPr>
          <a:xfrm>
            <a:off x="2713025" y="5647944"/>
            <a:ext cx="1463040" cy="301244"/>
          </a:xfrm>
          <a:prstGeom prst="rect">
            <a:avLst/>
          </a:prstGeom>
          <a:solidFill>
            <a:srgbClr val="FFFDF7"/>
          </a:solidFill>
          <a:ln w="6350">
            <a:solidFill>
              <a:srgbClr val="D8C7A3"/>
            </a:solidFill>
            <a:prstDash val="solid"/>
          </a:ln>
        </p:spPr>
      </p:sp>
      <p:sp>
        <p:nvSpPr>
          <p:cNvPr id="87" name="table text"/>
          <p:cNvSpPr txBox="1"/>
          <p:nvPr/>
        </p:nvSpPr>
        <p:spPr>
          <a:xfrm>
            <a:off x="2777033" y="5711952"/>
            <a:ext cx="133502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Florida</a:t>
            </a:r>
            <a:endParaRPr lang="en-US" sz="1000" dirty="0"/>
          </a:p>
        </p:txBody>
      </p:sp>
      <p:sp>
        <p:nvSpPr>
          <p:cNvPr id="88" name="table cell"/>
          <p:cNvSpPr/>
          <p:nvPr/>
        </p:nvSpPr>
        <p:spPr>
          <a:xfrm>
            <a:off x="4176065" y="5647944"/>
            <a:ext cx="1645920" cy="301244"/>
          </a:xfrm>
          <a:prstGeom prst="rect">
            <a:avLst/>
          </a:prstGeom>
          <a:solidFill>
            <a:srgbClr val="FFFDF7"/>
          </a:solidFill>
          <a:ln w="6350">
            <a:solidFill>
              <a:srgbClr val="D8C7A3"/>
            </a:solidFill>
            <a:prstDash val="solid"/>
          </a:ln>
        </p:spPr>
      </p:sp>
      <p:sp>
        <p:nvSpPr>
          <p:cNvPr id="89" name="table text"/>
          <p:cNvSpPr txBox="1"/>
          <p:nvPr/>
        </p:nvSpPr>
        <p:spPr>
          <a:xfrm>
            <a:off x="4240073" y="5711952"/>
            <a:ext cx="1517904" cy="173228"/>
          </a:xfrm>
          <a:prstGeom prst="rect">
            <a:avLst/>
          </a:prstGeom>
          <a:noFill/>
          <a:ln/>
        </p:spPr>
        <p:txBody>
          <a:bodyPr wrap="square" lIns="0" tIns="0" rIns="0" bIns="0" rtlCol="0" anchor="ctr"/>
          <a:lstStyle/>
          <a:p>
            <a:pPr indent="0" marL="0">
              <a:buNone/>
            </a:pPr>
            <a:r>
              <a:rPr lang="en-US" sz="1000" dirty="0">
                <a:solidFill>
                  <a:srgbClr val="362B20"/>
                </a:solidFill>
                <a:latin typeface="Inter" pitchFamily="34" charset="0"/>
                <a:ea typeface="Inter" pitchFamily="34" charset="-122"/>
                <a:cs typeface="Inter" pitchFamily="34" charset="-120"/>
              </a:rPr>
              <a:t>14 windows tracked</a:t>
            </a:r>
            <a:endParaRPr lang="en-US" sz="1000" dirty="0"/>
          </a:p>
        </p:txBody>
      </p:sp>
      <p:sp>
        <p:nvSpPr>
          <p:cNvPr id="90" name="table cell"/>
          <p:cNvSpPr/>
          <p:nvPr/>
        </p:nvSpPr>
        <p:spPr>
          <a:xfrm>
            <a:off x="5821985" y="5647944"/>
            <a:ext cx="1280160" cy="301244"/>
          </a:xfrm>
          <a:prstGeom prst="rect">
            <a:avLst/>
          </a:prstGeom>
          <a:solidFill>
            <a:srgbClr val="DCEEE1"/>
          </a:solidFill>
          <a:ln w="6350">
            <a:solidFill>
              <a:srgbClr val="D8C7A3"/>
            </a:solidFill>
            <a:prstDash val="solid"/>
          </a:ln>
        </p:spPr>
      </p:sp>
      <p:sp>
        <p:nvSpPr>
          <p:cNvPr id="91" name="table text"/>
          <p:cNvSpPr txBox="1"/>
          <p:nvPr/>
        </p:nvSpPr>
        <p:spPr>
          <a:xfrm>
            <a:off x="5885993" y="5711952"/>
            <a:ext cx="1152144" cy="173228"/>
          </a:xfrm>
          <a:prstGeom prst="rect">
            <a:avLst/>
          </a:prstGeom>
          <a:noFill/>
          <a:ln/>
        </p:spPr>
        <p:txBody>
          <a:bodyPr wrap="square" lIns="0" tIns="0" rIns="0" bIns="0" rtlCol="0" anchor="ctr"/>
          <a:lstStyle/>
          <a:p>
            <a:pPr indent="0" marL="0">
              <a:buNone/>
            </a:pPr>
            <a:r>
              <a:rPr lang="en-US" sz="950" b="1" dirty="0">
                <a:solidFill>
                  <a:srgbClr val="245F3B"/>
                </a:solidFill>
                <a:latin typeface="Inter" pitchFamily="34" charset="0"/>
                <a:ea typeface="Inter" pitchFamily="34" charset="-122"/>
                <a:cs typeface="Inter" pitchFamily="34" charset="-120"/>
              </a:rPr>
              <a:t>Answered, Oct 29</a:t>
            </a:r>
            <a:endParaRPr lang="en-US" sz="950" dirty="0"/>
          </a:p>
        </p:txBody>
      </p:sp>
      <p:sp>
        <p:nvSpPr>
          <p:cNvPr id="92" name="card"/>
          <p:cNvSpPr/>
          <p:nvPr/>
        </p:nvSpPr>
        <p:spPr>
          <a:xfrm>
            <a:off x="7360920" y="3520440"/>
            <a:ext cx="4206240" cy="1508760"/>
          </a:xfrm>
          <a:prstGeom prst="roundRect">
            <a:avLst>
              <a:gd name="adj" fmla="val 4848"/>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3" name="card heading"/>
          <p:cNvSpPr txBox="1"/>
          <p:nvPr/>
        </p:nvSpPr>
        <p:spPr>
          <a:xfrm>
            <a:off x="7571232" y="3639312"/>
            <a:ext cx="384048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What the file says so far</a:t>
            </a:r>
            <a:endParaRPr lang="en-US" sz="1600" dirty="0"/>
          </a:p>
        </p:txBody>
      </p:sp>
      <p:sp>
        <p:nvSpPr>
          <p:cNvPr id="94" name="bullets"/>
          <p:cNvSpPr txBox="1"/>
          <p:nvPr/>
        </p:nvSpPr>
        <p:spPr>
          <a:xfrm>
            <a:off x="7571232" y="3931920"/>
            <a:ext cx="3840480" cy="1097280"/>
          </a:xfrm>
          <a:prstGeom prst="rect">
            <a:avLst/>
          </a:prstGeom>
          <a:noFill/>
          <a:ln/>
        </p:spPr>
        <p:txBody>
          <a:bodyPr wrap="square" lIns="0" tIns="0" rIns="0" bIns="0" rtlCol="0" anchor="t"/>
          <a:lstStyle/>
          <a:p>
            <a:pPr marL="342900" indent="-342900">
              <a:spcAft>
                <a:spcPts val="500"/>
              </a:spcAft>
              <a:buSzPct val="100000"/>
              <a:buChar char="•"/>
            </a:pPr>
            <a:r>
              <a:rPr lang="en-US" sz="1000" dirty="0">
                <a:solidFill>
                  <a:srgbClr val="362B20"/>
                </a:solidFill>
                <a:latin typeface="Inter" pitchFamily="34" charset="0"/>
                <a:ea typeface="Inter" pitchFamily="34" charset="-122"/>
                <a:cs typeface="Inter" pitchFamily="34" charset="-120"/>
              </a:rPr>
              <a:t>Six of the top ten beta candidates are potters.</a:t>
            </a:r>
            <a:endParaRPr lang="en-US" sz="1000" dirty="0"/>
          </a:p>
          <a:p>
            <a:pPr marL="342900" indent="-342900">
              <a:spcAft>
                <a:spcPts val="500"/>
              </a:spcAft>
              <a:buSzPct val="100000"/>
              <a:buChar char="•"/>
            </a:pPr>
            <a:r>
              <a:rPr lang="en-US" sz="1000" dirty="0">
                <a:solidFill>
                  <a:srgbClr val="362B20"/>
                </a:solidFill>
                <a:latin typeface="Inter" pitchFamily="34" charset="0"/>
                <a:ea typeface="Inter" pitchFamily="34" charset="-122"/>
                <a:cs typeface="Inter" pitchFamily="34" charset="-120"/>
              </a:rPr>
              <a:t>Hil-Dee tracks fourteen windows with “Zapplications.org and a paper calendar.”</a:t>
            </a:r>
            <a:endParaRPr lang="en-US" sz="1000" dirty="0"/>
          </a:p>
          <a:p>
            <a:pPr marL="342900" indent="-342900">
              <a:spcAft>
                <a:spcPts val="500"/>
              </a:spcAft>
              <a:buSzPct val="100000"/>
              <a:buChar char="•"/>
            </a:pPr>
            <a:r>
              <a:rPr lang="en-US" sz="1000" dirty="0">
                <a:solidFill>
                  <a:srgbClr val="362B20"/>
                </a:solidFill>
                <a:latin typeface="Inter" pitchFamily="34" charset="0"/>
                <a:ea typeface="Inter" pitchFamily="34" charset="-122"/>
                <a:cs typeface="Inter" pitchFamily="34" charset="-120"/>
              </a:rPr>
              <a:t>The paying customer is the maker; the alert is the paid part.</a:t>
            </a:r>
            <a:endParaRPr lang="en-US" sz="1000" dirty="0"/>
          </a:p>
          <a:p>
            <a:pPr marL="342900" indent="-342900">
              <a:spcAft>
                <a:spcPts val="500"/>
              </a:spcAft>
              <a:buSzPct val="100000"/>
              <a:buChar char="•"/>
            </a:pPr>
            <a:r>
              <a:rPr lang="en-US" sz="1000" dirty="0">
                <a:solidFill>
                  <a:srgbClr val="362B20"/>
                </a:solidFill>
                <a:latin typeface="Inter" pitchFamily="34" charset="0"/>
                <a:ea typeface="Inter" pitchFamily="34" charset="-122"/>
                <a:cs typeface="Inter" pitchFamily="34" charset="-120"/>
              </a:rPr>
              <a:t>The readability rule (18px body, big tap targets) is itself a demographic statement: the makers skew older.</a:t>
            </a:r>
            <a:endParaRPr lang="en-US" sz="1000" dirty="0"/>
          </a:p>
        </p:txBody>
      </p:sp>
      <p:sp>
        <p:nvSpPr>
          <p:cNvPr id="95" name="his words box"/>
          <p:cNvSpPr/>
          <p:nvPr/>
        </p:nvSpPr>
        <p:spPr>
          <a:xfrm>
            <a:off x="7360920" y="5166360"/>
            <a:ext cx="4206240" cy="1143000"/>
          </a:xfrm>
          <a:prstGeom prst="roundRect">
            <a:avLst>
              <a:gd name="adj" fmla="val 6400"/>
            </a:avLst>
          </a:prstGeom>
          <a:solidFill>
            <a:srgbClr val="E9DDC4">
              <a:alpha val="0"/>
            </a:srgbClr>
          </a:solidFill>
          <a:ln w="25400">
            <a:solidFill>
              <a:srgbClr val="C8322B"/>
            </a:solidFill>
            <a:prstDash val="dash"/>
          </a:ln>
        </p:spPr>
      </p:sp>
      <p:sp>
        <p:nvSpPr>
          <p:cNvPr id="96" name="tag"/>
          <p:cNvSpPr/>
          <p:nvPr/>
        </p:nvSpPr>
        <p:spPr>
          <a:xfrm>
            <a:off x="7498080" y="5056632"/>
            <a:ext cx="3401568" cy="219456"/>
          </a:xfrm>
          <a:prstGeom prst="roundRect">
            <a:avLst>
              <a:gd name="adj" fmla="val 50000"/>
            </a:avLst>
          </a:prstGeom>
          <a:solidFill>
            <a:srgbClr val="C8322B"/>
          </a:solidFill>
          <a:ln w="12700">
            <a:solidFill>
              <a:srgbClr val="C8322B"/>
            </a:solidFill>
            <a:prstDash val="solid"/>
          </a:ln>
        </p:spPr>
      </p:sp>
      <p:sp>
        <p:nvSpPr>
          <p:cNvPr id="97" name="tag text"/>
          <p:cNvSpPr txBox="1"/>
          <p:nvPr/>
        </p:nvSpPr>
        <p:spPr>
          <a:xfrm>
            <a:off x="7498080" y="5056632"/>
            <a:ext cx="3401568"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 · CENSUS OR TRADE DATA</a:t>
            </a:r>
            <a:endParaRPr lang="en-US" sz="850" dirty="0"/>
          </a:p>
        </p:txBody>
      </p:sp>
      <p:sp>
        <p:nvSpPr>
          <p:cNvPr id="98" name="prompt heading"/>
          <p:cNvSpPr txBox="1"/>
          <p:nvPr/>
        </p:nvSpPr>
        <p:spPr>
          <a:xfrm>
            <a:off x="7562088" y="5349240"/>
            <a:ext cx="38039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Age, income, where they live</a:t>
            </a:r>
            <a:endParaRPr lang="en-US" sz="2100" dirty="0"/>
          </a:p>
        </p:txBody>
      </p:sp>
      <p:sp>
        <p:nvSpPr>
          <p:cNvPr id="99" name="Brandyn&amp;apos;s words go here"/>
          <p:cNvSpPr txBox="1"/>
          <p:nvPr/>
        </p:nvSpPr>
        <p:spPr>
          <a:xfrm>
            <a:off x="7562088" y="5715000"/>
            <a:ext cx="3803904" cy="45720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One or two sourced lines on who sells at craft shows, if the library or the NEA has them.</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V · CUSTOMER INTERVIEWS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10</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Interviews conducted the week of November 3, 2026. Names used with permission; otherwise first name and town.</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V · DESIGN THINKING</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What makers told me</a:t>
            </a:r>
            <a:endParaRPr lang="en-US" sz="4000" dirty="0"/>
          </a:p>
        </p:txBody>
      </p:sp>
      <p:sp>
        <p:nvSpPr>
          <p:cNvPr id="8" name="his words box"/>
          <p:cNvSpPr/>
          <p:nvPr/>
        </p:nvSpPr>
        <p:spPr>
          <a:xfrm>
            <a:off x="609905" y="1783080"/>
            <a:ext cx="3520440" cy="3291840"/>
          </a:xfrm>
          <a:prstGeom prst="roundRect">
            <a:avLst>
              <a:gd name="adj" fmla="val 2222"/>
            </a:avLst>
          </a:prstGeom>
          <a:solidFill>
            <a:srgbClr val="E9DDC4">
              <a:alpha val="0"/>
            </a:srgbClr>
          </a:solidFill>
          <a:ln w="25400">
            <a:solidFill>
              <a:srgbClr val="C8322B"/>
            </a:solidFill>
            <a:prstDash val="dash"/>
          </a:ln>
        </p:spPr>
      </p:sp>
      <p:sp>
        <p:nvSpPr>
          <p:cNvPr id="9" name="tag"/>
          <p:cNvSpPr/>
          <p:nvPr/>
        </p:nvSpPr>
        <p:spPr>
          <a:xfrm>
            <a:off x="747065" y="1673352"/>
            <a:ext cx="2660904" cy="219456"/>
          </a:xfrm>
          <a:prstGeom prst="roundRect">
            <a:avLst>
              <a:gd name="adj" fmla="val 50000"/>
            </a:avLst>
          </a:prstGeom>
          <a:solidFill>
            <a:srgbClr val="C8322B"/>
          </a:solidFill>
          <a:ln w="12700">
            <a:solidFill>
              <a:srgbClr val="C8322B"/>
            </a:solidFill>
            <a:prstDash val="solid"/>
          </a:ln>
        </p:spPr>
      </p:sp>
      <p:sp>
        <p:nvSpPr>
          <p:cNvPr id="10" name="tag text"/>
          <p:cNvSpPr txBox="1"/>
          <p:nvPr/>
        </p:nvSpPr>
        <p:spPr>
          <a:xfrm>
            <a:off x="747065" y="1673352"/>
            <a:ext cx="2660904"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INTERVIEW 1 · BRANDYN'S WORDS</a:t>
            </a:r>
            <a:endParaRPr lang="en-US" sz="850" dirty="0"/>
          </a:p>
        </p:txBody>
      </p:sp>
      <p:sp>
        <p:nvSpPr>
          <p:cNvPr id="11" name="prompt heading"/>
          <p:cNvSpPr txBox="1"/>
          <p:nvPr/>
        </p:nvSpPr>
        <p:spPr>
          <a:xfrm>
            <a:off x="811073" y="1965960"/>
            <a:ext cx="31181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Name, town, shows a year</a:t>
            </a:r>
            <a:endParaRPr lang="en-US" sz="2100" dirty="0"/>
          </a:p>
        </p:txBody>
      </p:sp>
      <p:sp>
        <p:nvSpPr>
          <p:cNvPr id="12" name="Brandyn&amp;apos;s words go here"/>
          <p:cNvSpPr txBox="1"/>
          <p:nvPr/>
        </p:nvSpPr>
        <p:spPr>
          <a:xfrm>
            <a:off x="811073" y="2331720"/>
            <a:ext cx="3118104" cy="2606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Their words on how they track windows today, the last one they missed, what they'd pay to never miss one. Then what you heard that surprised you.</a:t>
            </a:r>
            <a:endParaRPr lang="en-US" sz="1200" dirty="0"/>
          </a:p>
        </p:txBody>
      </p:sp>
      <p:sp>
        <p:nvSpPr>
          <p:cNvPr id="13" name="his words box"/>
          <p:cNvSpPr/>
          <p:nvPr/>
        </p:nvSpPr>
        <p:spPr>
          <a:xfrm>
            <a:off x="4313225" y="1783080"/>
            <a:ext cx="3520440" cy="3291840"/>
          </a:xfrm>
          <a:prstGeom prst="roundRect">
            <a:avLst>
              <a:gd name="adj" fmla="val 2222"/>
            </a:avLst>
          </a:prstGeom>
          <a:solidFill>
            <a:srgbClr val="E9DDC4">
              <a:alpha val="0"/>
            </a:srgbClr>
          </a:solidFill>
          <a:ln w="25400">
            <a:solidFill>
              <a:srgbClr val="C8322B"/>
            </a:solidFill>
            <a:prstDash val="dash"/>
          </a:ln>
        </p:spPr>
      </p:sp>
      <p:sp>
        <p:nvSpPr>
          <p:cNvPr id="14" name="tag"/>
          <p:cNvSpPr/>
          <p:nvPr/>
        </p:nvSpPr>
        <p:spPr>
          <a:xfrm>
            <a:off x="4450385" y="1673352"/>
            <a:ext cx="2660904" cy="219456"/>
          </a:xfrm>
          <a:prstGeom prst="roundRect">
            <a:avLst>
              <a:gd name="adj" fmla="val 50000"/>
            </a:avLst>
          </a:prstGeom>
          <a:solidFill>
            <a:srgbClr val="C8322B"/>
          </a:solidFill>
          <a:ln w="12700">
            <a:solidFill>
              <a:srgbClr val="C8322B"/>
            </a:solidFill>
            <a:prstDash val="solid"/>
          </a:ln>
        </p:spPr>
      </p:sp>
      <p:sp>
        <p:nvSpPr>
          <p:cNvPr id="15" name="tag text"/>
          <p:cNvSpPr txBox="1"/>
          <p:nvPr/>
        </p:nvSpPr>
        <p:spPr>
          <a:xfrm>
            <a:off x="4450385" y="1673352"/>
            <a:ext cx="2660904"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INTERVIEW 2 · BRANDYN'S WORDS</a:t>
            </a:r>
            <a:endParaRPr lang="en-US" sz="850" dirty="0"/>
          </a:p>
        </p:txBody>
      </p:sp>
      <p:sp>
        <p:nvSpPr>
          <p:cNvPr id="16" name="prompt heading"/>
          <p:cNvSpPr txBox="1"/>
          <p:nvPr/>
        </p:nvSpPr>
        <p:spPr>
          <a:xfrm>
            <a:off x="4514393" y="1965960"/>
            <a:ext cx="31181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Name, town, shows a year</a:t>
            </a:r>
            <a:endParaRPr lang="en-US" sz="2100" dirty="0"/>
          </a:p>
        </p:txBody>
      </p:sp>
      <p:sp>
        <p:nvSpPr>
          <p:cNvPr id="17" name="Brandyn&amp;apos;s words go here"/>
          <p:cNvSpPr txBox="1"/>
          <p:nvPr/>
        </p:nvSpPr>
        <p:spPr>
          <a:xfrm>
            <a:off x="4514393" y="2331720"/>
            <a:ext cx="3118104" cy="2606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Same four questions. Keep their phrasing.</a:t>
            </a:r>
            <a:endParaRPr lang="en-US" sz="1200" dirty="0"/>
          </a:p>
        </p:txBody>
      </p:sp>
      <p:sp>
        <p:nvSpPr>
          <p:cNvPr id="18" name="his words box"/>
          <p:cNvSpPr/>
          <p:nvPr/>
        </p:nvSpPr>
        <p:spPr>
          <a:xfrm>
            <a:off x="8016545" y="1783080"/>
            <a:ext cx="3520440" cy="3291840"/>
          </a:xfrm>
          <a:prstGeom prst="roundRect">
            <a:avLst>
              <a:gd name="adj" fmla="val 2222"/>
            </a:avLst>
          </a:prstGeom>
          <a:solidFill>
            <a:srgbClr val="E9DDC4">
              <a:alpha val="0"/>
            </a:srgbClr>
          </a:solidFill>
          <a:ln w="25400">
            <a:solidFill>
              <a:srgbClr val="C8322B"/>
            </a:solidFill>
            <a:prstDash val="dash"/>
          </a:ln>
        </p:spPr>
      </p:sp>
      <p:sp>
        <p:nvSpPr>
          <p:cNvPr id="19" name="tag"/>
          <p:cNvSpPr/>
          <p:nvPr/>
        </p:nvSpPr>
        <p:spPr>
          <a:xfrm>
            <a:off x="8153705" y="1673352"/>
            <a:ext cx="2660904" cy="219456"/>
          </a:xfrm>
          <a:prstGeom prst="roundRect">
            <a:avLst>
              <a:gd name="adj" fmla="val 50000"/>
            </a:avLst>
          </a:prstGeom>
          <a:solidFill>
            <a:srgbClr val="C8322B"/>
          </a:solidFill>
          <a:ln w="12700">
            <a:solidFill>
              <a:srgbClr val="C8322B"/>
            </a:solidFill>
            <a:prstDash val="solid"/>
          </a:ln>
        </p:spPr>
      </p:sp>
      <p:sp>
        <p:nvSpPr>
          <p:cNvPr id="20" name="tag text"/>
          <p:cNvSpPr txBox="1"/>
          <p:nvPr/>
        </p:nvSpPr>
        <p:spPr>
          <a:xfrm>
            <a:off x="8153705" y="1673352"/>
            <a:ext cx="2660904"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INTERVIEW 3 · BRANDYN'S WORDS</a:t>
            </a:r>
            <a:endParaRPr lang="en-US" sz="850" dirty="0"/>
          </a:p>
        </p:txBody>
      </p:sp>
      <p:sp>
        <p:nvSpPr>
          <p:cNvPr id="21" name="prompt heading"/>
          <p:cNvSpPr txBox="1"/>
          <p:nvPr/>
        </p:nvSpPr>
        <p:spPr>
          <a:xfrm>
            <a:off x="8217713" y="1965960"/>
            <a:ext cx="311810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Name, town, shows a year</a:t>
            </a:r>
            <a:endParaRPr lang="en-US" sz="2100" dirty="0"/>
          </a:p>
        </p:txBody>
      </p:sp>
      <p:sp>
        <p:nvSpPr>
          <p:cNvPr id="22" name="Brandyn&amp;apos;s words go here"/>
          <p:cNvSpPr txBox="1"/>
          <p:nvPr/>
        </p:nvSpPr>
        <p:spPr>
          <a:xfrm>
            <a:off x="8217713" y="2331720"/>
            <a:ext cx="3118104" cy="2606040"/>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Same four questions. Keep their phrasing.</a:t>
            </a:r>
            <a:endParaRPr lang="en-US" sz="1200" dirty="0"/>
          </a:p>
        </p:txBody>
      </p:sp>
      <p:sp>
        <p:nvSpPr>
          <p:cNvPr id="23" name="card"/>
          <p:cNvSpPr/>
          <p:nvPr/>
        </p:nvSpPr>
        <p:spPr>
          <a:xfrm>
            <a:off x="609905" y="5257800"/>
            <a:ext cx="10972800" cy="960120"/>
          </a:xfrm>
          <a:prstGeom prst="roundRect">
            <a:avLst>
              <a:gd name="adj" fmla="val 7619"/>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24" name="card heading"/>
          <p:cNvSpPr txBox="1"/>
          <p:nvPr/>
        </p:nvSpPr>
        <p:spPr>
          <a:xfrm>
            <a:off x="822960" y="5376672"/>
            <a:ext cx="105156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The four questions asked of each maker</a:t>
            </a:r>
            <a:endParaRPr lang="en-US" sz="1600" dirty="0"/>
          </a:p>
        </p:txBody>
      </p:sp>
      <p:sp>
        <p:nvSpPr>
          <p:cNvPr id="25" name="four questions"/>
          <p:cNvSpPr txBox="1"/>
          <p:nvPr/>
        </p:nvSpPr>
        <p:spPr>
          <a:xfrm>
            <a:off x="822960" y="5669280"/>
            <a:ext cx="10515600" cy="50292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How do you keep track of application windows today? · When did you last miss one, and what did it cost you? · What do you think, fear and want when a season opens? · What would you pay to never miss a window?</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VI · MARKETING STRATEGY</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11</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Channels and message from the Lean Canvas (October 30, 2026) and the Apply Season brand rules; the first-run numbers from YouTube Studio and TikTok, read October 29, 2026.</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SECTION VI</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Channels, message, campaign</a:t>
            </a:r>
            <a:endParaRPr lang="en-US" sz="4000" dirty="0"/>
          </a:p>
        </p:txBody>
      </p:sp>
      <p:sp>
        <p:nvSpPr>
          <p:cNvPr id="8" name="card"/>
          <p:cNvSpPr/>
          <p:nvPr/>
        </p:nvSpPr>
        <p:spPr>
          <a:xfrm>
            <a:off x="609905" y="1737360"/>
            <a:ext cx="5394960" cy="1783080"/>
          </a:xfrm>
          <a:prstGeom prst="roundRect">
            <a:avLst>
              <a:gd name="adj" fmla="val 4103"/>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card heading"/>
          <p:cNvSpPr txBox="1"/>
          <p:nvPr/>
        </p:nvSpPr>
        <p:spPr>
          <a:xfrm>
            <a:off x="822960" y="1856232"/>
            <a:ext cx="50292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Channels, in the order they open</a:t>
            </a:r>
            <a:endParaRPr lang="en-US" sz="1600" dirty="0"/>
          </a:p>
        </p:txBody>
      </p:sp>
      <p:sp>
        <p:nvSpPr>
          <p:cNvPr id="10" name="channel list"/>
          <p:cNvSpPr txBox="1"/>
          <p:nvPr/>
        </p:nvSpPr>
        <p:spPr>
          <a:xfrm>
            <a:off x="822960" y="2176272"/>
            <a:ext cx="5029200" cy="1097280"/>
          </a:xfrm>
          <a:prstGeom prst="rect">
            <a:avLst/>
          </a:prstGeom>
          <a:noFill/>
          <a:ln/>
        </p:spPr>
        <p:txBody>
          <a:bodyPr wrap="square" lIns="0" tIns="0" rIns="0" bIns="0" rtlCol="0" anchor="t"/>
          <a:lstStyle/>
          <a:p>
            <a:pPr marL="342900" indent="-342900">
              <a:buSzPct val="100000"/>
              <a:buFont typeface="+mj-lt"/>
              <a:buAutoNum type="arabicPeriod" startAt="1"/>
            </a:pPr>
            <a:r>
              <a:rPr lang="en-US" sz="1150" b="1" dirty="0">
                <a:solidFill>
                  <a:srgbClr val="362B20"/>
                </a:solidFill>
                <a:latin typeface="Inter" pitchFamily="34" charset="0"/>
                <a:ea typeface="Inter" pitchFamily="34" charset="-122"/>
                <a:cs typeface="Inter" pitchFamily="34" charset="-120"/>
              </a:rPr>
              <a:t>Direct invitations</a:t>
            </a:r>
            <a:pPr indent="0" marL="0">
              <a:spcAft>
                <a:spcPts val="400"/>
              </a:spcAft>
              <a:buNone/>
            </a:pPr>
            <a:r>
              <a:rPr lang="en-US" sz="1150" dirty="0">
                <a:solidFill>
                  <a:srgbClr val="362B20"/>
                </a:solidFill>
                <a:latin typeface="Inter" pitchFamily="34" charset="0"/>
                <a:ea typeface="Inter" pitchFamily="34" charset="-122"/>
                <a:cs typeface="Inter" pitchFamily="34" charset="-120"/>
              </a:rPr>
              <a:t> to makers we know (the quiet beta: ten invited, one yes). Owned.</a:t>
            </a:r>
            <a:endParaRPr lang="en-US" sz="1150" dirty="0"/>
          </a:p>
          <a:p>
            <a:pPr marL="342900" indent="-342900">
              <a:buSzPct val="100000"/>
              <a:buFont typeface="+mj-lt"/>
              <a:buAutoNum type="arabicPeriod" startAt="1"/>
            </a:pPr>
            <a:r>
              <a:rPr lang="en-US" sz="1150" b="1" dirty="0">
                <a:solidFill>
                  <a:srgbClr val="362B20"/>
                </a:solidFill>
                <a:latin typeface="Inter" pitchFamily="34" charset="0"/>
                <a:ea typeface="Inter" pitchFamily="34" charset="-122"/>
                <a:cs typeface="Inter" pitchFamily="34" charset="-120"/>
              </a:rPr>
              <a:t>Short videos</a:t>
            </a:r>
            <a:pPr indent="0" marL="0">
              <a:spcAft>
                <a:spcPts val="400"/>
              </a:spcAft>
              <a:buNone/>
            </a:pPr>
            <a:r>
              <a:rPr lang="en-US" sz="1150" dirty="0">
                <a:solidFill>
                  <a:srgbClr val="362B20"/>
                </a:solidFill>
                <a:latin typeface="Inter" pitchFamily="34" charset="0"/>
                <a:ea typeface="Inter" pitchFamily="34" charset="-122"/>
                <a:cs typeface="Inter" pitchFamily="34" charset="-120"/>
              </a:rPr>
              <a:t> on TikTok and YouTube Shorts, and a Facebook page, pointing back to the site. Borrowed.</a:t>
            </a:r>
            <a:endParaRPr lang="en-US" sz="1150" dirty="0"/>
          </a:p>
          <a:p>
            <a:pPr marL="342900" indent="-342900">
              <a:buSzPct val="100000"/>
              <a:buFont typeface="+mj-lt"/>
              <a:buAutoNum type="arabicPeriod" startAt="1"/>
            </a:pPr>
            <a:r>
              <a:rPr lang="en-US" sz="1150" b="1" dirty="0">
                <a:solidFill>
                  <a:srgbClr val="362B20"/>
                </a:solidFill>
                <a:latin typeface="Inter" pitchFamily="34" charset="0"/>
                <a:ea typeface="Inter" pitchFamily="34" charset="-122"/>
                <a:cs typeface="Inter" pitchFamily="34" charset="-120"/>
              </a:rPr>
              <a:t>Search</a:t>
            </a:r>
            <a:pPr indent="0" marL="0">
              <a:buNone/>
            </a:pPr>
            <a:r>
              <a:rPr lang="en-US" sz="1150" dirty="0">
                <a:solidFill>
                  <a:srgbClr val="362B20"/>
                </a:solidFill>
                <a:latin typeface="Inter" pitchFamily="34" charset="0"/>
                <a:ea typeface="Inter" pitchFamily="34" charset="-122"/>
                <a:cs typeface="Inter" pitchFamily="34" charset="-120"/>
              </a:rPr>
              <a:t>, once organizers' show pages link to us. Earned.</a:t>
            </a:r>
            <a:endParaRPr lang="en-US" sz="1150" dirty="0"/>
          </a:p>
        </p:txBody>
      </p:sp>
      <p:sp>
        <p:nvSpPr>
          <p:cNvPr id="11" name="budget line"/>
          <p:cNvSpPr txBox="1"/>
          <p:nvPr/>
        </p:nvSpPr>
        <p:spPr>
          <a:xfrm>
            <a:off x="822960" y="3218688"/>
            <a:ext cx="5029200" cy="274320"/>
          </a:xfrm>
          <a:prstGeom prst="rect">
            <a:avLst/>
          </a:prstGeom>
          <a:noFill/>
          <a:ln/>
        </p:spPr>
        <p:txBody>
          <a:bodyPr wrap="square" lIns="0" tIns="0" rIns="0" bIns="0" rtlCol="0" anchor="t"/>
          <a:lstStyle/>
          <a:p>
            <a:pPr indent="0" marL="0">
              <a:buNone/>
            </a:pPr>
            <a:r>
              <a:rPr lang="en-US" sz="1050" dirty="0">
                <a:solidFill>
                  <a:srgbClr val="6E6252"/>
                </a:solidFill>
                <a:latin typeface="Inter" pitchFamily="34" charset="0"/>
                <a:ea typeface="Inter" pitchFamily="34" charset="-122"/>
                <a:cs typeface="Inter" pitchFamily="34" charset="-120"/>
              </a:rPr>
              <a:t>Media budget: $0. No ads, ever.</a:t>
            </a:r>
            <a:endParaRPr lang="en-US" sz="1050" dirty="0"/>
          </a:p>
        </p:txBody>
      </p:sp>
      <p:sp>
        <p:nvSpPr>
          <p:cNvPr id="12" name="card"/>
          <p:cNvSpPr/>
          <p:nvPr/>
        </p:nvSpPr>
        <p:spPr>
          <a:xfrm>
            <a:off x="609905" y="3657600"/>
            <a:ext cx="5394960" cy="1298448"/>
          </a:xfrm>
          <a:prstGeom prst="roundRect">
            <a:avLst>
              <a:gd name="adj" fmla="val 5634"/>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13" name="card heading"/>
          <p:cNvSpPr txBox="1"/>
          <p:nvPr/>
        </p:nvSpPr>
        <p:spPr>
          <a:xfrm>
            <a:off x="822960" y="3767328"/>
            <a:ext cx="50292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The message, by the rules</a:t>
            </a:r>
            <a:endParaRPr lang="en-US" sz="1600" dirty="0"/>
          </a:p>
        </p:txBody>
      </p:sp>
      <p:sp>
        <p:nvSpPr>
          <p:cNvPr id="14" name="bullets"/>
          <p:cNvSpPr txBox="1"/>
          <p:nvPr/>
        </p:nvSpPr>
        <p:spPr>
          <a:xfrm>
            <a:off x="822960" y="4078224"/>
            <a:ext cx="5029200" cy="822960"/>
          </a:xfrm>
          <a:prstGeom prst="rect">
            <a:avLst/>
          </a:prstGeom>
          <a:noFill/>
          <a:ln/>
        </p:spPr>
        <p:txBody>
          <a:bodyPr wrap="square" lIns="0" tIns="0" rIns="0" bIns="0" rtlCol="0" anchor="t"/>
          <a:lstStyle/>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“Application,” never “app.” Status word first, in color.</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Plain second person, no exclamation marks. “Unknown” is an honest status.</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We do not cold-sell; the evidence is on the page.</a:t>
            </a:r>
            <a:endParaRPr lang="en-US" sz="1100" dirty="0"/>
          </a:p>
        </p:txBody>
      </p:sp>
      <p:sp>
        <p:nvSpPr>
          <p:cNvPr id="15" name="his words box"/>
          <p:cNvSpPr/>
          <p:nvPr/>
        </p:nvSpPr>
        <p:spPr>
          <a:xfrm>
            <a:off x="609905" y="5074920"/>
            <a:ext cx="5394960" cy="1216152"/>
          </a:xfrm>
          <a:prstGeom prst="roundRect">
            <a:avLst>
              <a:gd name="adj" fmla="val 6015"/>
            </a:avLst>
          </a:prstGeom>
          <a:solidFill>
            <a:srgbClr val="E9DDC4">
              <a:alpha val="0"/>
            </a:srgbClr>
          </a:solidFill>
          <a:ln w="25400">
            <a:solidFill>
              <a:srgbClr val="C8322B"/>
            </a:solidFill>
            <a:prstDash val="dash"/>
          </a:ln>
        </p:spPr>
      </p:sp>
      <p:sp>
        <p:nvSpPr>
          <p:cNvPr id="16" name="tag"/>
          <p:cNvSpPr/>
          <p:nvPr/>
        </p:nvSpPr>
        <p:spPr>
          <a:xfrm>
            <a:off x="747065" y="4965192"/>
            <a:ext cx="1508760" cy="219456"/>
          </a:xfrm>
          <a:prstGeom prst="roundRect">
            <a:avLst>
              <a:gd name="adj" fmla="val 50000"/>
            </a:avLst>
          </a:prstGeom>
          <a:solidFill>
            <a:srgbClr val="C8322B"/>
          </a:solidFill>
          <a:ln w="12700">
            <a:solidFill>
              <a:srgbClr val="C8322B"/>
            </a:solidFill>
            <a:prstDash val="solid"/>
          </a:ln>
        </p:spPr>
      </p:sp>
      <p:sp>
        <p:nvSpPr>
          <p:cNvPr id="17" name="tag text"/>
          <p:cNvSpPr txBox="1"/>
          <p:nvPr/>
        </p:nvSpPr>
        <p:spPr>
          <a:xfrm>
            <a:off x="747065" y="4965192"/>
            <a:ext cx="1508760" cy="219456"/>
          </a:xfrm>
          <a:prstGeom prst="rect">
            <a:avLst/>
          </a:prstGeom>
          <a:noFill/>
          <a:ln/>
        </p:spPr>
        <p:txBody>
          <a:bodyPr wrap="square" lIns="0" tIns="0" rIns="0" bIns="0" rtlCol="0" anchor="ctr"/>
          <a:lstStyle/>
          <a:p>
            <a:pPr algn="ctr" indent="0" marL="0">
              <a:buNone/>
            </a:pPr>
            <a:r>
              <a:rPr lang="en-US" sz="850" b="1" spc="100" kern="0" dirty="0">
                <a:solidFill>
                  <a:srgbClr val="FFFDF7"/>
                </a:solidFill>
                <a:latin typeface="Inter" pitchFamily="34" charset="0"/>
                <a:ea typeface="Inter" pitchFamily="34" charset="-122"/>
                <a:cs typeface="Inter" pitchFamily="34" charset="-120"/>
              </a:rPr>
              <a:t>BRANDYN'S WORDS</a:t>
            </a:r>
            <a:endParaRPr lang="en-US" sz="850" dirty="0"/>
          </a:p>
        </p:txBody>
      </p:sp>
      <p:sp>
        <p:nvSpPr>
          <p:cNvPr id="18" name="prompt heading"/>
          <p:cNvSpPr txBox="1"/>
          <p:nvPr/>
        </p:nvSpPr>
        <p:spPr>
          <a:xfrm>
            <a:off x="811073" y="5257800"/>
            <a:ext cx="4992624" cy="347472"/>
          </a:xfrm>
          <a:prstGeom prst="rect">
            <a:avLst/>
          </a:prstGeom>
          <a:noFill/>
          <a:ln/>
        </p:spPr>
        <p:txBody>
          <a:bodyPr wrap="square" lIns="0" tIns="0" rIns="0" bIns="0" rtlCol="0" anchor="t"/>
          <a:lstStyle/>
          <a:p>
            <a:pPr indent="0" marL="0">
              <a:buNone/>
            </a:pPr>
            <a:r>
              <a:rPr lang="en-US" sz="2100" dirty="0">
                <a:solidFill>
                  <a:srgbClr val="362B20"/>
                </a:solidFill>
                <a:latin typeface="Caveat" pitchFamily="34" charset="0"/>
                <a:ea typeface="Caveat" pitchFamily="34" charset="-122"/>
                <a:cs typeface="Caveat" pitchFamily="34" charset="-120"/>
              </a:rPr>
              <a:t>The campaign</a:t>
            </a:r>
            <a:endParaRPr lang="en-US" sz="2100" dirty="0"/>
          </a:p>
        </p:txBody>
      </p:sp>
      <p:sp>
        <p:nvSpPr>
          <p:cNvPr id="19" name="Brandyn&amp;apos;s words go here"/>
          <p:cNvSpPr txBox="1"/>
          <p:nvPr/>
        </p:nvSpPr>
        <p:spPr>
          <a:xfrm>
            <a:off x="811073" y="5623560"/>
            <a:ext cx="4992624" cy="530352"/>
          </a:xfrm>
          <a:prstGeom prst="rect">
            <a:avLst/>
          </a:prstGeom>
          <a:noFill/>
          <a:ln/>
        </p:spPr>
        <p:txBody>
          <a:bodyPr wrap="square" lIns="0" tIns="0" rIns="0" bIns="0" rtlCol="0" anchor="t"/>
          <a:lstStyle/>
          <a:p>
            <a:pPr indent="0" marL="0">
              <a:buNone/>
            </a:pPr>
            <a:r>
              <a:rPr lang="en-US" sz="1200" dirty="0">
                <a:solidFill>
                  <a:srgbClr val="9E241E"/>
                </a:solidFill>
                <a:latin typeface="Inter" pitchFamily="34" charset="0"/>
                <a:ea typeface="Inter" pitchFamily="34" charset="-122"/>
                <a:cs typeface="Inter" pitchFamily="34" charset="-120"/>
              </a:rPr>
              <a:t>Name it, date it, say which channel carries it and what it looks like when it works. What ran (the beta, the hook tests) and what is next (explain-first videos, the Facebook page, organizer show pages).</a:t>
            </a:r>
            <a:endParaRPr lang="en-US" sz="1200" dirty="0"/>
          </a:p>
        </p:txBody>
      </p:sp>
      <p:sp>
        <p:nvSpPr>
          <p:cNvPr id="20" name="card heading"/>
          <p:cNvSpPr txBox="1"/>
          <p:nvPr/>
        </p:nvSpPr>
        <p:spPr>
          <a:xfrm>
            <a:off x="6309360" y="1737360"/>
            <a:ext cx="521208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From goal to number</a:t>
            </a:r>
            <a:endParaRPr lang="en-US" sz="1600" dirty="0"/>
          </a:p>
        </p:txBody>
      </p:sp>
      <p:sp>
        <p:nvSpPr>
          <p:cNvPr id="21" name="table cell"/>
          <p:cNvSpPr/>
          <p:nvPr/>
        </p:nvSpPr>
        <p:spPr>
          <a:xfrm>
            <a:off x="6309360" y="2057400"/>
            <a:ext cx="1143000" cy="371602"/>
          </a:xfrm>
          <a:prstGeom prst="rect">
            <a:avLst/>
          </a:prstGeom>
          <a:solidFill>
            <a:srgbClr val="F1E6CD"/>
          </a:solidFill>
          <a:ln w="6350">
            <a:solidFill>
              <a:srgbClr val="D8C7A3"/>
            </a:solidFill>
            <a:prstDash val="solid"/>
          </a:ln>
        </p:spPr>
      </p:sp>
      <p:sp>
        <p:nvSpPr>
          <p:cNvPr id="22" name="table text"/>
          <p:cNvSpPr txBox="1"/>
          <p:nvPr/>
        </p:nvSpPr>
        <p:spPr>
          <a:xfrm>
            <a:off x="6400800" y="2148840"/>
            <a:ext cx="960120" cy="188722"/>
          </a:xfrm>
          <a:prstGeom prst="rect">
            <a:avLst/>
          </a:prstGeom>
          <a:noFill/>
          <a:ln/>
        </p:spPr>
        <p:txBody>
          <a:bodyPr wrap="square" lIns="0" tIns="0" rIns="0" bIns="0" rtlCol="0" anchor="ctr"/>
          <a:lstStyle/>
          <a:p>
            <a:pPr indent="0" marL="0">
              <a:buNone/>
            </a:pPr>
            <a:r>
              <a:rPr lang="en-US" sz="900" b="1" spc="100" kern="0" dirty="0">
                <a:solidFill>
                  <a:srgbClr val="6E6252"/>
                </a:solidFill>
                <a:latin typeface="Inter" pitchFamily="34" charset="0"/>
                <a:ea typeface="Inter" pitchFamily="34" charset="-122"/>
                <a:cs typeface="Inter" pitchFamily="34" charset="-120"/>
              </a:rPr>
              <a:t>GOAL</a:t>
            </a:r>
            <a:endParaRPr lang="en-US" sz="900" dirty="0"/>
          </a:p>
        </p:txBody>
      </p:sp>
      <p:sp>
        <p:nvSpPr>
          <p:cNvPr id="23" name="table cell"/>
          <p:cNvSpPr/>
          <p:nvPr/>
        </p:nvSpPr>
        <p:spPr>
          <a:xfrm>
            <a:off x="7452360" y="2057400"/>
            <a:ext cx="4114800" cy="371602"/>
          </a:xfrm>
          <a:prstGeom prst="rect">
            <a:avLst/>
          </a:prstGeom>
          <a:solidFill>
            <a:srgbClr val="FFFDF7"/>
          </a:solidFill>
          <a:ln w="6350">
            <a:solidFill>
              <a:srgbClr val="D8C7A3"/>
            </a:solidFill>
            <a:prstDash val="solid"/>
          </a:ln>
        </p:spPr>
      </p:sp>
      <p:sp>
        <p:nvSpPr>
          <p:cNvPr id="24" name="table text"/>
          <p:cNvSpPr txBox="1"/>
          <p:nvPr/>
        </p:nvSpPr>
        <p:spPr>
          <a:xfrm>
            <a:off x="7543800" y="2148840"/>
            <a:ext cx="3931920" cy="188722"/>
          </a:xfrm>
          <a:prstGeom prst="rect">
            <a:avLst/>
          </a:prstGeom>
          <a:noFill/>
          <a:ln/>
        </p:spPr>
        <p:txBody>
          <a:bodyPr wrap="square" lIns="0" tIns="0" rIns="0" bIns="0" rtlCol="0" anchor="ctr"/>
          <a:lstStyle/>
          <a:p>
            <a:pPr indent="0" marL="0">
              <a:buNone/>
            </a:pPr>
            <a:r>
              <a:rPr lang="en-US" sz="1100" dirty="0">
                <a:solidFill>
                  <a:srgbClr val="362B20"/>
                </a:solidFill>
                <a:latin typeface="Inter" pitchFamily="34" charset="0"/>
                <a:ea typeface="Inter" pitchFamily="34" charset="-122"/>
                <a:cs typeface="Inter" pitchFamily="34" charset="-120"/>
              </a:rPr>
              <a:t>Be the way working makers keep from missing a show.</a:t>
            </a:r>
            <a:endParaRPr lang="en-US" sz="1100" dirty="0"/>
          </a:p>
        </p:txBody>
      </p:sp>
      <p:sp>
        <p:nvSpPr>
          <p:cNvPr id="25" name="table cell"/>
          <p:cNvSpPr/>
          <p:nvPr/>
        </p:nvSpPr>
        <p:spPr>
          <a:xfrm>
            <a:off x="6309360" y="2429002"/>
            <a:ext cx="1143000" cy="371602"/>
          </a:xfrm>
          <a:prstGeom prst="rect">
            <a:avLst/>
          </a:prstGeom>
          <a:solidFill>
            <a:srgbClr val="F1E6CD"/>
          </a:solidFill>
          <a:ln w="6350">
            <a:solidFill>
              <a:srgbClr val="D8C7A3"/>
            </a:solidFill>
            <a:prstDash val="solid"/>
          </a:ln>
        </p:spPr>
      </p:sp>
      <p:sp>
        <p:nvSpPr>
          <p:cNvPr id="26" name="table text"/>
          <p:cNvSpPr txBox="1"/>
          <p:nvPr/>
        </p:nvSpPr>
        <p:spPr>
          <a:xfrm>
            <a:off x="6400800" y="2520442"/>
            <a:ext cx="960120" cy="188722"/>
          </a:xfrm>
          <a:prstGeom prst="rect">
            <a:avLst/>
          </a:prstGeom>
          <a:noFill/>
          <a:ln/>
        </p:spPr>
        <p:txBody>
          <a:bodyPr wrap="square" lIns="0" tIns="0" rIns="0" bIns="0" rtlCol="0" anchor="ctr"/>
          <a:lstStyle/>
          <a:p>
            <a:pPr indent="0" marL="0">
              <a:buNone/>
            </a:pPr>
            <a:r>
              <a:rPr lang="en-US" sz="900" b="1" spc="100" kern="0" dirty="0">
                <a:solidFill>
                  <a:srgbClr val="6E6252"/>
                </a:solidFill>
                <a:latin typeface="Inter" pitchFamily="34" charset="0"/>
                <a:ea typeface="Inter" pitchFamily="34" charset="-122"/>
                <a:cs typeface="Inter" pitchFamily="34" charset="-120"/>
              </a:rPr>
              <a:t>OBJECTIVE</a:t>
            </a:r>
            <a:endParaRPr lang="en-US" sz="900" dirty="0"/>
          </a:p>
        </p:txBody>
      </p:sp>
      <p:sp>
        <p:nvSpPr>
          <p:cNvPr id="27" name="table cell"/>
          <p:cNvSpPr/>
          <p:nvPr/>
        </p:nvSpPr>
        <p:spPr>
          <a:xfrm>
            <a:off x="7452360" y="2429002"/>
            <a:ext cx="4114800" cy="371602"/>
          </a:xfrm>
          <a:prstGeom prst="rect">
            <a:avLst/>
          </a:prstGeom>
          <a:solidFill>
            <a:srgbClr val="FFFDF7"/>
          </a:solidFill>
          <a:ln w="6350">
            <a:solidFill>
              <a:srgbClr val="D8C7A3"/>
            </a:solidFill>
            <a:prstDash val="solid"/>
          </a:ln>
        </p:spPr>
      </p:sp>
      <p:sp>
        <p:nvSpPr>
          <p:cNvPr id="28" name="table text"/>
          <p:cNvSpPr txBox="1"/>
          <p:nvPr/>
        </p:nvSpPr>
        <p:spPr>
          <a:xfrm>
            <a:off x="7543800" y="2520442"/>
            <a:ext cx="3931920" cy="188722"/>
          </a:xfrm>
          <a:prstGeom prst="rect">
            <a:avLst/>
          </a:prstGeom>
          <a:noFill/>
          <a:ln/>
        </p:spPr>
        <p:txBody>
          <a:bodyPr wrap="square" lIns="0" tIns="0" rIns="0" bIns="0" rtlCol="0" anchor="ctr"/>
          <a:lstStyle/>
          <a:p>
            <a:pPr indent="0" marL="0">
              <a:buNone/>
            </a:pPr>
            <a:r>
              <a:rPr lang="en-US" sz="1100" dirty="0">
                <a:solidFill>
                  <a:srgbClr val="362B20"/>
                </a:solidFill>
                <a:latin typeface="Inter" pitchFamily="34" charset="0"/>
                <a:ea typeface="Inter" pitchFamily="34" charset="-122"/>
                <a:cs typeface="Inter" pitchFamily="34" charset="-120"/>
              </a:rPr>
              <a:t>100 makers watching and 10 paying by December 31, 2026.</a:t>
            </a:r>
            <a:endParaRPr lang="en-US" sz="1100" dirty="0"/>
          </a:p>
        </p:txBody>
      </p:sp>
      <p:sp>
        <p:nvSpPr>
          <p:cNvPr id="29" name="table cell"/>
          <p:cNvSpPr/>
          <p:nvPr/>
        </p:nvSpPr>
        <p:spPr>
          <a:xfrm>
            <a:off x="6309360" y="2800604"/>
            <a:ext cx="1143000" cy="542036"/>
          </a:xfrm>
          <a:prstGeom prst="rect">
            <a:avLst/>
          </a:prstGeom>
          <a:solidFill>
            <a:srgbClr val="F1E6CD"/>
          </a:solidFill>
          <a:ln w="6350">
            <a:solidFill>
              <a:srgbClr val="D8C7A3"/>
            </a:solidFill>
            <a:prstDash val="solid"/>
          </a:ln>
        </p:spPr>
      </p:sp>
      <p:sp>
        <p:nvSpPr>
          <p:cNvPr id="30" name="table text"/>
          <p:cNvSpPr txBox="1"/>
          <p:nvPr/>
        </p:nvSpPr>
        <p:spPr>
          <a:xfrm>
            <a:off x="6400800" y="2892044"/>
            <a:ext cx="960120" cy="359156"/>
          </a:xfrm>
          <a:prstGeom prst="rect">
            <a:avLst/>
          </a:prstGeom>
          <a:noFill/>
          <a:ln/>
        </p:spPr>
        <p:txBody>
          <a:bodyPr wrap="square" lIns="0" tIns="0" rIns="0" bIns="0" rtlCol="0" anchor="ctr"/>
          <a:lstStyle/>
          <a:p>
            <a:pPr indent="0" marL="0">
              <a:buNone/>
            </a:pPr>
            <a:r>
              <a:rPr lang="en-US" sz="900" b="1" spc="100" kern="0" dirty="0">
                <a:solidFill>
                  <a:srgbClr val="6E6252"/>
                </a:solidFill>
                <a:latin typeface="Inter" pitchFamily="34" charset="0"/>
                <a:ea typeface="Inter" pitchFamily="34" charset="-122"/>
                <a:cs typeface="Inter" pitchFamily="34" charset="-120"/>
              </a:rPr>
              <a:t>STRATEGY</a:t>
            </a:r>
            <a:endParaRPr lang="en-US" sz="900" dirty="0"/>
          </a:p>
        </p:txBody>
      </p:sp>
      <p:sp>
        <p:nvSpPr>
          <p:cNvPr id="31" name="table cell"/>
          <p:cNvSpPr/>
          <p:nvPr/>
        </p:nvSpPr>
        <p:spPr>
          <a:xfrm>
            <a:off x="7452360" y="2800604"/>
            <a:ext cx="4114800" cy="542036"/>
          </a:xfrm>
          <a:prstGeom prst="rect">
            <a:avLst/>
          </a:prstGeom>
          <a:solidFill>
            <a:srgbClr val="FFFDF7"/>
          </a:solidFill>
          <a:ln w="6350">
            <a:solidFill>
              <a:srgbClr val="D8C7A3"/>
            </a:solidFill>
            <a:prstDash val="solid"/>
          </a:ln>
        </p:spPr>
      </p:sp>
      <p:sp>
        <p:nvSpPr>
          <p:cNvPr id="32" name="table text"/>
          <p:cNvSpPr txBox="1"/>
          <p:nvPr/>
        </p:nvSpPr>
        <p:spPr>
          <a:xfrm>
            <a:off x="7543800" y="2892044"/>
            <a:ext cx="3931920" cy="359156"/>
          </a:xfrm>
          <a:prstGeom prst="rect">
            <a:avLst/>
          </a:prstGeom>
          <a:noFill/>
          <a:ln/>
        </p:spPr>
        <p:txBody>
          <a:bodyPr wrap="square" lIns="0" tIns="0" rIns="0" bIns="0" rtlCol="0" anchor="ctr"/>
          <a:lstStyle/>
          <a:p>
            <a:pPr indent="0" marL="0">
              <a:buNone/>
            </a:pPr>
            <a:r>
              <a:rPr lang="en-US" sz="1100" dirty="0">
                <a:solidFill>
                  <a:srgbClr val="362B20"/>
                </a:solidFill>
                <a:latin typeface="Inter" pitchFamily="34" charset="0"/>
                <a:ea typeface="Inter" pitchFamily="34" charset="-122"/>
                <a:cs typeface="Inter" pitchFamily="34" charset="-120"/>
              </a:rPr>
              <a:t>Earn trust with accuracy a maker can check (the dated line on every record), then let the page sell.</a:t>
            </a:r>
            <a:endParaRPr lang="en-US" sz="1100" dirty="0"/>
          </a:p>
        </p:txBody>
      </p:sp>
      <p:sp>
        <p:nvSpPr>
          <p:cNvPr id="33" name="table cell"/>
          <p:cNvSpPr/>
          <p:nvPr/>
        </p:nvSpPr>
        <p:spPr>
          <a:xfrm>
            <a:off x="6309360" y="3342640"/>
            <a:ext cx="1143000" cy="542036"/>
          </a:xfrm>
          <a:prstGeom prst="rect">
            <a:avLst/>
          </a:prstGeom>
          <a:solidFill>
            <a:srgbClr val="F1E6CD"/>
          </a:solidFill>
          <a:ln w="6350">
            <a:solidFill>
              <a:srgbClr val="D8C7A3"/>
            </a:solidFill>
            <a:prstDash val="solid"/>
          </a:ln>
        </p:spPr>
      </p:sp>
      <p:sp>
        <p:nvSpPr>
          <p:cNvPr id="34" name="table text"/>
          <p:cNvSpPr txBox="1"/>
          <p:nvPr/>
        </p:nvSpPr>
        <p:spPr>
          <a:xfrm>
            <a:off x="6400800" y="3434080"/>
            <a:ext cx="960120" cy="359156"/>
          </a:xfrm>
          <a:prstGeom prst="rect">
            <a:avLst/>
          </a:prstGeom>
          <a:noFill/>
          <a:ln/>
        </p:spPr>
        <p:txBody>
          <a:bodyPr wrap="square" lIns="0" tIns="0" rIns="0" bIns="0" rtlCol="0" anchor="ctr"/>
          <a:lstStyle/>
          <a:p>
            <a:pPr indent="0" marL="0">
              <a:buNone/>
            </a:pPr>
            <a:r>
              <a:rPr lang="en-US" sz="900" b="1" spc="100" kern="0" dirty="0">
                <a:solidFill>
                  <a:srgbClr val="6E6252"/>
                </a:solidFill>
                <a:latin typeface="Inter" pitchFamily="34" charset="0"/>
                <a:ea typeface="Inter" pitchFamily="34" charset="-122"/>
                <a:cs typeface="Inter" pitchFamily="34" charset="-120"/>
              </a:rPr>
              <a:t>TACTIC</a:t>
            </a:r>
            <a:endParaRPr lang="en-US" sz="900" dirty="0"/>
          </a:p>
        </p:txBody>
      </p:sp>
      <p:sp>
        <p:nvSpPr>
          <p:cNvPr id="35" name="table cell"/>
          <p:cNvSpPr/>
          <p:nvPr/>
        </p:nvSpPr>
        <p:spPr>
          <a:xfrm>
            <a:off x="7452360" y="3342640"/>
            <a:ext cx="4114800" cy="542036"/>
          </a:xfrm>
          <a:prstGeom prst="rect">
            <a:avLst/>
          </a:prstGeom>
          <a:solidFill>
            <a:srgbClr val="FFFDF7"/>
          </a:solidFill>
          <a:ln w="6350">
            <a:solidFill>
              <a:srgbClr val="D8C7A3"/>
            </a:solidFill>
            <a:prstDash val="solid"/>
          </a:ln>
        </p:spPr>
      </p:sp>
      <p:sp>
        <p:nvSpPr>
          <p:cNvPr id="36" name="table text"/>
          <p:cNvSpPr txBox="1"/>
          <p:nvPr/>
        </p:nvSpPr>
        <p:spPr>
          <a:xfrm>
            <a:off x="7543800" y="3434080"/>
            <a:ext cx="3931920" cy="359156"/>
          </a:xfrm>
          <a:prstGeom prst="rect">
            <a:avLst/>
          </a:prstGeom>
          <a:noFill/>
          <a:ln/>
        </p:spPr>
        <p:txBody>
          <a:bodyPr wrap="square" lIns="0" tIns="0" rIns="0" bIns="0" rtlCol="0" anchor="ctr"/>
          <a:lstStyle/>
          <a:p>
            <a:pPr indent="0" marL="0">
              <a:buNone/>
            </a:pPr>
            <a:r>
              <a:rPr lang="en-US" sz="1100" dirty="0">
                <a:solidFill>
                  <a:srgbClr val="362B20"/>
                </a:solidFill>
                <a:latin typeface="Inter" pitchFamily="34" charset="0"/>
                <a:ea typeface="Inter" pitchFamily="34" charset="-122"/>
                <a:cs typeface="Inter" pitchFamily="34" charset="-120"/>
              </a:rPr>
              <a:t>Invite makers we know; explain-first short videos; one show page per show for search.</a:t>
            </a:r>
            <a:endParaRPr lang="en-US" sz="1100" dirty="0"/>
          </a:p>
        </p:txBody>
      </p:sp>
      <p:sp>
        <p:nvSpPr>
          <p:cNvPr id="37" name="table cell"/>
          <p:cNvSpPr/>
          <p:nvPr/>
        </p:nvSpPr>
        <p:spPr>
          <a:xfrm>
            <a:off x="6309360" y="3884676"/>
            <a:ext cx="1143000" cy="542036"/>
          </a:xfrm>
          <a:prstGeom prst="rect">
            <a:avLst/>
          </a:prstGeom>
          <a:solidFill>
            <a:srgbClr val="F1E6CD"/>
          </a:solidFill>
          <a:ln w="6350">
            <a:solidFill>
              <a:srgbClr val="D8C7A3"/>
            </a:solidFill>
            <a:prstDash val="solid"/>
          </a:ln>
        </p:spPr>
      </p:sp>
      <p:sp>
        <p:nvSpPr>
          <p:cNvPr id="38" name="table text"/>
          <p:cNvSpPr txBox="1"/>
          <p:nvPr/>
        </p:nvSpPr>
        <p:spPr>
          <a:xfrm>
            <a:off x="6400800" y="3976116"/>
            <a:ext cx="960120" cy="359156"/>
          </a:xfrm>
          <a:prstGeom prst="rect">
            <a:avLst/>
          </a:prstGeom>
          <a:noFill/>
          <a:ln/>
        </p:spPr>
        <p:txBody>
          <a:bodyPr wrap="square" lIns="0" tIns="0" rIns="0" bIns="0" rtlCol="0" anchor="ctr"/>
          <a:lstStyle/>
          <a:p>
            <a:pPr indent="0" marL="0">
              <a:buNone/>
            </a:pPr>
            <a:r>
              <a:rPr lang="en-US" sz="900" b="1" spc="100" kern="0" dirty="0">
                <a:solidFill>
                  <a:srgbClr val="6E6252"/>
                </a:solidFill>
                <a:latin typeface="Inter" pitchFamily="34" charset="0"/>
                <a:ea typeface="Inter" pitchFamily="34" charset="-122"/>
                <a:cs typeface="Inter" pitchFamily="34" charset="-120"/>
              </a:rPr>
              <a:t>KPI</a:t>
            </a:r>
            <a:endParaRPr lang="en-US" sz="900" dirty="0"/>
          </a:p>
        </p:txBody>
      </p:sp>
      <p:sp>
        <p:nvSpPr>
          <p:cNvPr id="39" name="table cell"/>
          <p:cNvSpPr/>
          <p:nvPr/>
        </p:nvSpPr>
        <p:spPr>
          <a:xfrm>
            <a:off x="7452360" y="3884676"/>
            <a:ext cx="4114800" cy="542036"/>
          </a:xfrm>
          <a:prstGeom prst="rect">
            <a:avLst/>
          </a:prstGeom>
          <a:solidFill>
            <a:srgbClr val="FFFDF7"/>
          </a:solidFill>
          <a:ln w="6350">
            <a:solidFill>
              <a:srgbClr val="D8C7A3"/>
            </a:solidFill>
            <a:prstDash val="solid"/>
          </a:ln>
        </p:spPr>
      </p:sp>
      <p:sp>
        <p:nvSpPr>
          <p:cNvPr id="40" name="table text"/>
          <p:cNvSpPr txBox="1"/>
          <p:nvPr/>
        </p:nvSpPr>
        <p:spPr>
          <a:xfrm>
            <a:off x="7543800" y="3976116"/>
            <a:ext cx="3931920" cy="359156"/>
          </a:xfrm>
          <a:prstGeom prst="rect">
            <a:avLst/>
          </a:prstGeom>
          <a:noFill/>
          <a:ln/>
        </p:spPr>
        <p:txBody>
          <a:bodyPr wrap="square" lIns="0" tIns="0" rIns="0" bIns="0" rtlCol="0" anchor="ctr"/>
          <a:lstStyle/>
          <a:p>
            <a:pPr indent="0" marL="0">
              <a:buNone/>
            </a:pPr>
            <a:r>
              <a:rPr lang="en-US" sz="1100" dirty="0">
                <a:solidFill>
                  <a:srgbClr val="362B20"/>
                </a:solidFill>
                <a:latin typeface="Inter" pitchFamily="34" charset="0"/>
                <a:ea typeface="Inter" pitchFamily="34" charset="-122"/>
                <a:cs typeface="Inter" pitchFamily="34" charset="-120"/>
              </a:rPr>
              <a:t>Makers watching; paying makers; watch time on the first five videos (measure only, no judgment).</a:t>
            </a:r>
            <a:endParaRPr lang="en-US" sz="1100" dirty="0"/>
          </a:p>
        </p:txBody>
      </p:sp>
      <p:sp>
        <p:nvSpPr>
          <p:cNvPr id="41" name="card"/>
          <p:cNvSpPr/>
          <p:nvPr/>
        </p:nvSpPr>
        <p:spPr>
          <a:xfrm>
            <a:off x="6309360" y="4846320"/>
            <a:ext cx="5257800" cy="1371600"/>
          </a:xfrm>
          <a:prstGeom prst="roundRect">
            <a:avLst>
              <a:gd name="adj" fmla="val 5333"/>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42" name="card heading"/>
          <p:cNvSpPr txBox="1"/>
          <p:nvPr/>
        </p:nvSpPr>
        <p:spPr>
          <a:xfrm>
            <a:off x="6519672" y="4965192"/>
            <a:ext cx="484632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What the first run taught</a:t>
            </a:r>
            <a:endParaRPr lang="en-US" sz="1600" dirty="0"/>
          </a:p>
        </p:txBody>
      </p:sp>
      <p:sp>
        <p:nvSpPr>
          <p:cNvPr id="43" name="first run"/>
          <p:cNvSpPr txBox="1"/>
          <p:nvPr/>
        </p:nvSpPr>
        <p:spPr>
          <a:xfrm>
            <a:off x="6519672" y="5285232"/>
            <a:ext cx="4846320" cy="822960"/>
          </a:xfrm>
          <a:prstGeom prst="rect">
            <a:avLst/>
          </a:prstGeom>
          <a:noFill/>
          <a:ln/>
        </p:spPr>
        <p:txBody>
          <a:bodyPr wrap="square" lIns="0" tIns="0" rIns="0" bIns="0" rtlCol="0" anchor="t"/>
          <a:lstStyle/>
          <a:p>
            <a:pPr indent="0" marL="0">
              <a:buNone/>
            </a:pPr>
            <a:r>
              <a:rPr lang="en-US" sz="1150" dirty="0">
                <a:solidFill>
                  <a:srgbClr val="362B20"/>
                </a:solidFill>
                <a:latin typeface="Inter" pitchFamily="34" charset="0"/>
                <a:ea typeface="Inter" pitchFamily="34" charset="-122"/>
                <a:cs typeface="Inter" pitchFamily="34" charset="-120"/>
              </a:rPr>
              <a:t>Seven hook videos, October 21 to 27: 282 views on YouTube, zero subscribers; TikTok average watch 2.0 to 2.5 seconds. Hooks closed October 27; explain-first content next.</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9DDC4"/>
        </a:solidFill>
      </p:bgPr>
    </p:bg>
    <p:spTree>
      <p:nvGrpSpPr>
        <p:cNvPr id="1" name=""/>
        <p:cNvGrpSpPr/>
        <p:nvPr/>
      </p:nvGrpSpPr>
      <p:grpSpPr>
        <a:xfrm>
          <a:off x="0" y="0"/>
          <a:ext cx="0" cy="0"/>
          <a:chOff x="0" y="0"/>
          <a:chExt cx="0" cy="0"/>
        </a:xfrm>
      </p:grpSpPr>
      <p:sp>
        <p:nvSpPr>
          <p:cNvPr id="2" name="wordmark"/>
          <p:cNvSpPr txBox="1"/>
          <p:nvPr/>
        </p:nvSpPr>
        <p:spPr>
          <a:xfrm rot="-120000">
            <a:off x="566928" y="201168"/>
            <a:ext cx="2743200" cy="411480"/>
          </a:xfrm>
          <a:prstGeom prst="rect">
            <a:avLst/>
          </a:prstGeom>
          <a:noFill/>
          <a:ln/>
        </p:spPr>
        <p:txBody>
          <a:bodyPr wrap="square" lIns="0" tIns="0" rIns="0" bIns="0" rtlCol="0" anchor="t"/>
          <a:lstStyle/>
          <a:p>
            <a:pPr indent="0" marL="0">
              <a:buNone/>
            </a:pPr>
            <a:r>
              <a:rPr lang="en-US" sz="2400" dirty="0">
                <a:solidFill>
                  <a:srgbClr val="C8322B"/>
                </a:solidFill>
                <a:latin typeface="Permanent Marker" pitchFamily="34" charset="0"/>
                <a:ea typeface="Permanent Marker" pitchFamily="34" charset="-122"/>
                <a:cs typeface="Permanent Marker" pitchFamily="34" charset="-120"/>
              </a:rPr>
              <a:t>Apply Season</a:t>
            </a:r>
            <a:endParaRPr lang="en-US" sz="2400" dirty="0"/>
          </a:p>
        </p:txBody>
      </p:sp>
      <p:sp>
        <p:nvSpPr>
          <p:cNvPr id="3" name="folio"/>
          <p:cNvSpPr txBox="1"/>
          <p:nvPr/>
        </p:nvSpPr>
        <p:spPr>
          <a:xfrm>
            <a:off x="6675120" y="274320"/>
            <a:ext cx="4937760" cy="274320"/>
          </a:xfrm>
          <a:prstGeom prst="rect">
            <a:avLst/>
          </a:prstGeom>
          <a:noFill/>
          <a:ln/>
        </p:spPr>
        <p:txBody>
          <a:bodyPr wrap="square" lIns="0" tIns="0" rIns="0" bIns="0" rtlCol="0" anchor="t"/>
          <a:lstStyle/>
          <a:p>
            <a:pPr algn="r" indent="0" marL="0">
              <a:buNone/>
            </a:pPr>
            <a:r>
              <a:rPr lang="en-US" sz="1100" b="1" spc="100" kern="0" dirty="0">
                <a:solidFill>
                  <a:srgbClr val="6E6252"/>
                </a:solidFill>
                <a:latin typeface="Inter" pitchFamily="34" charset="0"/>
                <a:ea typeface="Inter" pitchFamily="34" charset="-122"/>
                <a:cs typeface="Inter" pitchFamily="34" charset="-120"/>
              </a:rPr>
              <a:t>SOURCES</a:t>
            </a:r>
            <a:endParaRPr lang="en-US" sz="1100" dirty="0"/>
          </a:p>
        </p:txBody>
      </p:sp>
      <p:sp>
        <p:nvSpPr>
          <p:cNvPr id="4" name="page number"/>
          <p:cNvSpPr txBox="1"/>
          <p:nvPr/>
        </p:nvSpPr>
        <p:spPr>
          <a:xfrm>
            <a:off x="11155680" y="6446520"/>
            <a:ext cx="457200" cy="274320"/>
          </a:xfrm>
          <a:prstGeom prst="rect">
            <a:avLst/>
          </a:prstGeom>
          <a:noFill/>
          <a:ln/>
        </p:spPr>
        <p:txBody>
          <a:bodyPr wrap="square" lIns="0" tIns="0" rIns="0" bIns="0" rtlCol="0" anchor="t"/>
          <a:lstStyle/>
          <a:p>
            <a:pPr algn="r" indent="0" marL="0">
              <a:buNone/>
            </a:pPr>
            <a:r>
              <a:rPr lang="en-US" sz="1100" dirty="0">
                <a:solidFill>
                  <a:srgbClr val="6E6252"/>
                </a:solidFill>
                <a:latin typeface="Inter" pitchFamily="34" charset="0"/>
                <a:ea typeface="Inter" pitchFamily="34" charset="-122"/>
                <a:cs typeface="Inter" pitchFamily="34" charset="-120"/>
              </a:rPr>
              <a:t>12</a:t>
            </a:r>
            <a:endParaRPr lang="en-US" sz="1100" dirty="0"/>
          </a:p>
        </p:txBody>
      </p:sp>
      <p:sp>
        <p:nvSpPr>
          <p:cNvPr id="5" name="source line"/>
          <p:cNvSpPr txBox="1"/>
          <p:nvPr/>
        </p:nvSpPr>
        <p:spPr>
          <a:xfrm>
            <a:off x="609905" y="6382512"/>
            <a:ext cx="10332720" cy="384048"/>
          </a:xfrm>
          <a:prstGeom prst="rect">
            <a:avLst/>
          </a:prstGeom>
          <a:noFill/>
          <a:ln/>
        </p:spPr>
        <p:txBody>
          <a:bodyPr wrap="square" lIns="0" tIns="0" rIns="0" bIns="0" rtlCol="0" anchor="b"/>
          <a:lstStyle/>
          <a:p>
            <a:pPr indent="0" marL="0">
              <a:buNone/>
            </a:pPr>
            <a:r>
              <a:rPr lang="en-US" sz="950" dirty="0">
                <a:solidFill>
                  <a:srgbClr val="6E6252"/>
                </a:solidFill>
                <a:latin typeface="Inter" pitchFamily="34" charset="0"/>
                <a:ea typeface="Inter" pitchFamily="34" charset="-122"/>
                <a:cs typeface="Inter" pitchFamily="34" charset="-120"/>
              </a:rPr>
              <a:t>Every chart in this deck is drawn from a number on this page, with its date.</a:t>
            </a:r>
            <a:endParaRPr lang="en-US" sz="950" dirty="0"/>
          </a:p>
        </p:txBody>
      </p:sp>
      <p:sp>
        <p:nvSpPr>
          <p:cNvPr id="6" name="kicker"/>
          <p:cNvSpPr txBox="1"/>
          <p:nvPr/>
        </p:nvSpPr>
        <p:spPr>
          <a:xfrm>
            <a:off x="609905" y="658368"/>
            <a:ext cx="8229600" cy="256032"/>
          </a:xfrm>
          <a:prstGeom prst="rect">
            <a:avLst/>
          </a:prstGeom>
          <a:noFill/>
          <a:ln/>
        </p:spPr>
        <p:txBody>
          <a:bodyPr wrap="square" lIns="0" tIns="0" rIns="0" bIns="0" rtlCol="0" anchor="t"/>
          <a:lstStyle/>
          <a:p>
            <a:pPr indent="0" marL="0">
              <a:buNone/>
            </a:pPr>
            <a:r>
              <a:rPr lang="en-US" sz="1200" b="1" spc="200" kern="0" dirty="0">
                <a:solidFill>
                  <a:srgbClr val="C8322B"/>
                </a:solidFill>
                <a:latin typeface="Inter" pitchFamily="34" charset="0"/>
                <a:ea typeface="Inter" pitchFamily="34" charset="-122"/>
                <a:cs typeface="Inter" pitchFamily="34" charset="-120"/>
              </a:rPr>
              <a:t>WHERE THE NUMBERS COME FROM</a:t>
            </a:r>
            <a:endParaRPr lang="en-US" sz="1200" dirty="0"/>
          </a:p>
        </p:txBody>
      </p:sp>
      <p:sp>
        <p:nvSpPr>
          <p:cNvPr id="7" name="slide title"/>
          <p:cNvSpPr txBox="1"/>
          <p:nvPr/>
        </p:nvSpPr>
        <p:spPr>
          <a:xfrm>
            <a:off x="609905" y="868680"/>
            <a:ext cx="10972800" cy="713232"/>
          </a:xfrm>
          <a:prstGeom prst="rect">
            <a:avLst/>
          </a:prstGeom>
          <a:noFill/>
          <a:ln/>
        </p:spPr>
        <p:txBody>
          <a:bodyPr wrap="square" lIns="0" tIns="0" rIns="0" bIns="0" rtlCol="0" anchor="ctr"/>
          <a:lstStyle/>
          <a:p>
            <a:pPr indent="0" marL="0">
              <a:buNone/>
            </a:pPr>
            <a:r>
              <a:rPr lang="en-US" sz="4000" b="1" dirty="0">
                <a:solidFill>
                  <a:srgbClr val="362B20"/>
                </a:solidFill>
                <a:latin typeface="Caveat" pitchFamily="34" charset="0"/>
                <a:ea typeface="Caveat" pitchFamily="34" charset="-122"/>
                <a:cs typeface="Caveat" pitchFamily="34" charset="-120"/>
              </a:rPr>
              <a:t>Sources</a:t>
            </a:r>
            <a:endParaRPr lang="en-US" sz="4000" dirty="0"/>
          </a:p>
        </p:txBody>
      </p:sp>
      <p:sp>
        <p:nvSpPr>
          <p:cNvPr id="8" name="card"/>
          <p:cNvSpPr/>
          <p:nvPr/>
        </p:nvSpPr>
        <p:spPr>
          <a:xfrm>
            <a:off x="609905" y="1737360"/>
            <a:ext cx="5394960" cy="3749040"/>
          </a:xfrm>
          <a:prstGeom prst="roundRect">
            <a:avLst>
              <a:gd name="adj" fmla="val 195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9" name="card heading"/>
          <p:cNvSpPr txBox="1"/>
          <p:nvPr/>
        </p:nvSpPr>
        <p:spPr>
          <a:xfrm>
            <a:off x="822960" y="1856232"/>
            <a:ext cx="50292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My own research</a:t>
            </a:r>
            <a:endParaRPr lang="en-US" sz="1600" dirty="0"/>
          </a:p>
        </p:txBody>
      </p:sp>
      <p:sp>
        <p:nvSpPr>
          <p:cNvPr id="10" name="bullets"/>
          <p:cNvSpPr txBox="1"/>
          <p:nvPr/>
        </p:nvSpPr>
        <p:spPr>
          <a:xfrm>
            <a:off x="822960" y="2194560"/>
            <a:ext cx="5029200" cy="3200400"/>
          </a:xfrm>
          <a:prstGeom prst="rect">
            <a:avLst/>
          </a:prstGeom>
          <a:noFill/>
          <a:ln/>
        </p:spPr>
        <p:txBody>
          <a:bodyPr wrap="square" lIns="0" tIns="0" rIns="0" bIns="0" rtlCol="0" anchor="t"/>
          <a:lstStyle/>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Accuracy test, September 14, 2026: ten Virginia shows checked against TheCraftMap Pro and Artisans Almanac at the organizers' pages.</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Competitor read, October 29, 2026: every competitor's public pricing and claims pages, read live.</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Apply Season database, read November 3, 2026: 774 records, ten states, review status per record.</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Beta conversations, October 19 to 29, 2026 (first-hand).</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Hook-test results, YouTube Studio and TikTok, October 21 to 29, 2026.</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Customer interviews, week of November 3, 2026.</a:t>
            </a:r>
            <a:endParaRPr lang="en-US" sz="1100" dirty="0"/>
          </a:p>
        </p:txBody>
      </p:sp>
      <p:sp>
        <p:nvSpPr>
          <p:cNvPr id="11" name="card"/>
          <p:cNvSpPr/>
          <p:nvPr/>
        </p:nvSpPr>
        <p:spPr>
          <a:xfrm>
            <a:off x="6172200" y="1737360"/>
            <a:ext cx="5394960" cy="3749040"/>
          </a:xfrm>
          <a:prstGeom prst="roundRect">
            <a:avLst>
              <a:gd name="adj" fmla="val 1951"/>
            </a:avLst>
          </a:prstGeom>
          <a:solidFill>
            <a:srgbClr val="FFFDF7"/>
          </a:solidFill>
          <a:ln w="9525">
            <a:solidFill>
              <a:srgbClr val="D8C7A3"/>
            </a:solidFill>
            <a:prstDash val="solid"/>
          </a:ln>
          <a:effectLst>
            <a:outerShdw sx="100000" sy="100000" kx="0" ky="0" algn="bl" rotWithShape="0" blurRad="76200" dist="25400" dir="5400000">
              <a:srgbClr val="362B20">
                <a:alpha val="18000"/>
              </a:srgbClr>
            </a:outerShdw>
          </a:effectLst>
        </p:spPr>
      </p:sp>
      <p:sp>
        <p:nvSpPr>
          <p:cNvPr id="12" name="card heading"/>
          <p:cNvSpPr txBox="1"/>
          <p:nvPr/>
        </p:nvSpPr>
        <p:spPr>
          <a:xfrm>
            <a:off x="6382512" y="1856232"/>
            <a:ext cx="5029200" cy="292608"/>
          </a:xfrm>
          <a:prstGeom prst="rect">
            <a:avLst/>
          </a:prstGeom>
          <a:noFill/>
          <a:ln/>
        </p:spPr>
        <p:txBody>
          <a:bodyPr wrap="square" lIns="0" tIns="0" rIns="0" bIns="0" rtlCol="0" anchor="t"/>
          <a:lstStyle/>
          <a:p>
            <a:pPr indent="0" marL="0">
              <a:buNone/>
            </a:pPr>
            <a:r>
              <a:rPr lang="en-US" sz="1600" b="1" dirty="0">
                <a:solidFill>
                  <a:srgbClr val="362B20"/>
                </a:solidFill>
                <a:latin typeface="Inter" pitchFamily="34" charset="0"/>
                <a:ea typeface="Inter" pitchFamily="34" charset="-122"/>
                <a:cs typeface="Inter" pitchFamily="34" charset="-120"/>
              </a:rPr>
              <a:t>Public and library sources</a:t>
            </a:r>
            <a:endParaRPr lang="en-US" sz="1600" dirty="0"/>
          </a:p>
        </p:txBody>
      </p:sp>
      <p:sp>
        <p:nvSpPr>
          <p:cNvPr id="13" name="bullets"/>
          <p:cNvSpPr txBox="1"/>
          <p:nvPr/>
        </p:nvSpPr>
        <p:spPr>
          <a:xfrm>
            <a:off x="6382512" y="2194560"/>
            <a:ext cx="5029200" cy="3200400"/>
          </a:xfrm>
          <a:prstGeom prst="rect">
            <a:avLst/>
          </a:prstGeom>
          <a:noFill/>
          <a:ln/>
        </p:spPr>
        <p:txBody>
          <a:bodyPr wrap="square" lIns="0" tIns="0" rIns="0" bIns="0" rtlCol="0" anchor="t"/>
          <a:lstStyle/>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ZAPPlication, 2024 Year in Review (zapplication.org).</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ZAPP, CaFÉ, Juried Art Services, FestivalNet, Eventeny, Art Fair Calendar, TheCraftMap, Artisans Almanac, Art Fair SourceBook, Sunshine Artist: public pages, October 29, 2026.</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r/CraftFairs (reddit.com), posts dated 2025 to 2026; Art Fair Insiders forum, posts dated 2011 to 2017.</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UNT Library database report for section IV (to be added).</a:t>
            </a:r>
            <a:endParaRPr lang="en-US" sz="1100" dirty="0"/>
          </a:p>
          <a:p>
            <a:pPr marL="342900" indent="-342900">
              <a:spcAft>
                <a:spcPts val="500"/>
              </a:spcAft>
              <a:buSzPct val="100000"/>
              <a:buChar char="•"/>
            </a:pPr>
            <a:r>
              <a:rPr lang="en-US" sz="1100" dirty="0">
                <a:solidFill>
                  <a:srgbClr val="362B20"/>
                </a:solidFill>
                <a:latin typeface="Inter" pitchFamily="34" charset="0"/>
                <a:ea typeface="Inter" pitchFamily="34" charset="-122"/>
                <a:cs typeface="Inter" pitchFamily="34" charset="-120"/>
              </a:rPr>
              <a:t>Course readings: Mays and Pucci, “Marketing Your Venture to Your Audiences,” in Ferrier and Mays, Media Innovation and Entrepreneurship (Rebus, 2017); Sinek, “Start With Why” (TEDx, 2009); U.S. Small Business Administration, market research guide.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 Season Marketing Plan (JOUR 3270)</dc:title>
  <dc:subject>PptxGenJS Presentation</dc:subject>
  <dc:creator>Brandyn Ippolito</dc:creator>
  <cp:lastModifiedBy>Brandyn Ippolito</cp:lastModifiedBy>
  <cp:revision>1</cp:revision>
  <dcterms:created xsi:type="dcterms:W3CDTF">2026-11-03T17:25:00Z</dcterms:created>
  <dcterms:modified xsi:type="dcterms:W3CDTF">2026-11-03T17:25:00Z</dcterms:modified>
</cp:coreProperties>
</file>